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2" r:id="rId2"/>
    <p:sldId id="276" r:id="rId3"/>
    <p:sldId id="277" r:id="rId4"/>
    <p:sldId id="278" r:id="rId5"/>
    <p:sldId id="279" r:id="rId6"/>
    <p:sldId id="280" r:id="rId7"/>
    <p:sldId id="281" r:id="rId8"/>
    <p:sldId id="275" r:id="rId9"/>
    <p:sldId id="283" r:id="rId10"/>
    <p:sldId id="284" r:id="rId11"/>
    <p:sldId id="285" r:id="rId12"/>
    <p:sldId id="286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1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9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07FB53-CB8C-489F-B958-D3C107DF659B}" type="doc">
      <dgm:prSet loTypeId="urn:microsoft.com/office/officeart/2005/8/layout/hierarchy2" loCatId="hierarchy" qsTypeId="urn:microsoft.com/office/officeart/2005/8/quickstyle/3d5" qsCatId="3D" csTypeId="urn:microsoft.com/office/officeart/2005/8/colors/accent1_3" csCatId="accent1" phldr="1"/>
      <dgm:spPr/>
      <dgm:t>
        <a:bodyPr/>
        <a:lstStyle/>
        <a:p>
          <a:endParaRPr lang="fr-FR"/>
        </a:p>
      </dgm:t>
    </dgm:pt>
    <dgm:pt modelId="{2E12BCF8-25EA-4978-AAD3-28A0F165BEC1}">
      <dgm:prSet phldrT="[Texte]"/>
      <dgm:spPr/>
      <dgm:t>
        <a:bodyPr/>
        <a:lstStyle/>
        <a:p>
          <a:r>
            <a:rPr lang="en-US" noProof="0" dirty="0" smtClean="0"/>
            <a:t>Scope</a:t>
          </a:r>
          <a:endParaRPr lang="en-US" noProof="0" dirty="0"/>
        </a:p>
      </dgm:t>
    </dgm:pt>
    <dgm:pt modelId="{A5C5DA09-B1EF-408B-A2A7-F13DD804D646}" type="parTrans" cxnId="{69C4DA04-3959-47F6-BA20-CA50FD0CC46B}">
      <dgm:prSet/>
      <dgm:spPr/>
      <dgm:t>
        <a:bodyPr/>
        <a:lstStyle/>
        <a:p>
          <a:endParaRPr lang="en-US" noProof="0" dirty="0"/>
        </a:p>
      </dgm:t>
    </dgm:pt>
    <dgm:pt modelId="{FD6AE646-46B8-4B38-A4D8-32F2FB1B92BF}" type="sibTrans" cxnId="{69C4DA04-3959-47F6-BA20-CA50FD0CC46B}">
      <dgm:prSet/>
      <dgm:spPr/>
      <dgm:t>
        <a:bodyPr/>
        <a:lstStyle/>
        <a:p>
          <a:endParaRPr lang="en-US" noProof="0" dirty="0"/>
        </a:p>
      </dgm:t>
    </dgm:pt>
    <dgm:pt modelId="{8F8BE14C-5C21-461E-83D1-225FE0E2E39B}">
      <dgm:prSet phldrT="[Texte]"/>
      <dgm:spPr/>
      <dgm:t>
        <a:bodyPr/>
        <a:lstStyle/>
        <a:p>
          <a:r>
            <a:rPr lang="en-US" noProof="0" dirty="0" smtClean="0"/>
            <a:t>Multi-mission</a:t>
          </a:r>
          <a:endParaRPr lang="en-US" noProof="0" dirty="0"/>
        </a:p>
      </dgm:t>
    </dgm:pt>
    <dgm:pt modelId="{E8D5751F-2F18-4480-8FDE-4AB06B0472C8}" type="parTrans" cxnId="{EE88EC61-1763-4DAB-8C06-D6960E70CE85}">
      <dgm:prSet/>
      <dgm:spPr/>
      <dgm:t>
        <a:bodyPr/>
        <a:lstStyle/>
        <a:p>
          <a:endParaRPr lang="en-US" noProof="0" dirty="0"/>
        </a:p>
      </dgm:t>
    </dgm:pt>
    <dgm:pt modelId="{AD0C18BF-FB39-4177-87A9-D5762B82A4F0}" type="sibTrans" cxnId="{EE88EC61-1763-4DAB-8C06-D6960E70CE85}">
      <dgm:prSet/>
      <dgm:spPr/>
      <dgm:t>
        <a:bodyPr/>
        <a:lstStyle/>
        <a:p>
          <a:endParaRPr lang="en-US" noProof="0" dirty="0"/>
        </a:p>
      </dgm:t>
    </dgm:pt>
    <dgm:pt modelId="{6425B979-006A-470B-8D04-33ED1C3DA09B}">
      <dgm:prSet phldrT="[Texte]"/>
      <dgm:spPr/>
      <dgm:t>
        <a:bodyPr/>
        <a:lstStyle/>
        <a:p>
          <a:r>
            <a:rPr lang="en-US" noProof="0" dirty="0" smtClean="0"/>
            <a:t>Dedicated to one mission</a:t>
          </a:r>
          <a:endParaRPr lang="en-US" noProof="0" dirty="0"/>
        </a:p>
      </dgm:t>
    </dgm:pt>
    <dgm:pt modelId="{1C4986EB-C081-4D8D-8B12-B711D72D42B6}" type="parTrans" cxnId="{69B72BF5-0732-4794-B1C8-2B3E1C13D765}">
      <dgm:prSet/>
      <dgm:spPr/>
      <dgm:t>
        <a:bodyPr/>
        <a:lstStyle/>
        <a:p>
          <a:endParaRPr lang="en-US" noProof="0" dirty="0"/>
        </a:p>
      </dgm:t>
    </dgm:pt>
    <dgm:pt modelId="{AAA020C8-E1D5-43A8-BA76-0323B087573F}" type="sibTrans" cxnId="{69B72BF5-0732-4794-B1C8-2B3E1C13D765}">
      <dgm:prSet/>
      <dgm:spPr/>
      <dgm:t>
        <a:bodyPr/>
        <a:lstStyle/>
        <a:p>
          <a:endParaRPr lang="en-US" noProof="0" dirty="0"/>
        </a:p>
      </dgm:t>
    </dgm:pt>
    <dgm:pt modelId="{E4DDFF1F-A273-4217-AA07-293765DBFCFC}">
      <dgm:prSet phldrT="[Texte]"/>
      <dgm:spPr/>
      <dgm:t>
        <a:bodyPr/>
        <a:lstStyle/>
        <a:p>
          <a:r>
            <a:rPr lang="en-US" noProof="0" dirty="0" smtClean="0"/>
            <a:t>Unicity constraint</a:t>
          </a:r>
          <a:endParaRPr lang="en-US" noProof="0" dirty="0"/>
        </a:p>
      </dgm:t>
    </dgm:pt>
    <dgm:pt modelId="{A3A386BB-12DB-4B90-A151-1E7627620B41}" type="parTrans" cxnId="{CD21B76D-11CB-403A-8966-EB79FB024B4E}">
      <dgm:prSet/>
      <dgm:spPr/>
      <dgm:t>
        <a:bodyPr/>
        <a:lstStyle/>
        <a:p>
          <a:endParaRPr lang="en-US" noProof="0" dirty="0"/>
        </a:p>
      </dgm:t>
    </dgm:pt>
    <dgm:pt modelId="{189CFC38-DE2D-4ABD-82D6-AB484B9EF083}" type="sibTrans" cxnId="{CD21B76D-11CB-403A-8966-EB79FB024B4E}">
      <dgm:prSet/>
      <dgm:spPr/>
      <dgm:t>
        <a:bodyPr/>
        <a:lstStyle/>
        <a:p>
          <a:endParaRPr lang="en-US" noProof="0" dirty="0"/>
        </a:p>
      </dgm:t>
    </dgm:pt>
    <dgm:pt modelId="{D23EAC4B-A3D5-43BE-8C79-7971EA6D9B0B}">
      <dgm:prSet phldrT="[Texte]"/>
      <dgm:spPr/>
      <dgm:t>
        <a:bodyPr/>
        <a:lstStyle/>
        <a:p>
          <a:r>
            <a:rPr lang="en-US" noProof="0" dirty="0" smtClean="0"/>
            <a:t>Shall be unique (central)</a:t>
          </a:r>
          <a:endParaRPr lang="en-US" noProof="0" dirty="0"/>
        </a:p>
      </dgm:t>
    </dgm:pt>
    <dgm:pt modelId="{397D5ED2-9811-4F02-A15C-17C1499970F2}" type="parTrans" cxnId="{C2B0B46E-5B91-4034-9EFA-5AEA613193FF}">
      <dgm:prSet/>
      <dgm:spPr/>
      <dgm:t>
        <a:bodyPr/>
        <a:lstStyle/>
        <a:p>
          <a:endParaRPr lang="en-US" noProof="0" dirty="0"/>
        </a:p>
      </dgm:t>
    </dgm:pt>
    <dgm:pt modelId="{9FFC49AA-3D8C-4191-9818-715FDD8AB76D}" type="sibTrans" cxnId="{C2B0B46E-5B91-4034-9EFA-5AEA613193FF}">
      <dgm:prSet/>
      <dgm:spPr/>
      <dgm:t>
        <a:bodyPr/>
        <a:lstStyle/>
        <a:p>
          <a:endParaRPr lang="en-US" noProof="0" dirty="0"/>
        </a:p>
      </dgm:t>
    </dgm:pt>
    <dgm:pt modelId="{C384F33E-594B-4C06-9C31-3CA9D08496ED}">
      <dgm:prSet phldrT="[Texte]"/>
      <dgm:spPr/>
      <dgm:t>
        <a:bodyPr/>
        <a:lstStyle/>
        <a:p>
          <a:r>
            <a:rPr lang="en-US" noProof="0" dirty="0" smtClean="0"/>
            <a:t>Could be many</a:t>
          </a:r>
          <a:endParaRPr lang="en-US" noProof="0" dirty="0"/>
        </a:p>
      </dgm:t>
    </dgm:pt>
    <dgm:pt modelId="{D7221132-A1D1-4B20-8C32-6F80A2ED0686}" type="parTrans" cxnId="{297E3371-DC8A-4C18-8135-890DC9A9F073}">
      <dgm:prSet/>
      <dgm:spPr/>
      <dgm:t>
        <a:bodyPr/>
        <a:lstStyle/>
        <a:p>
          <a:endParaRPr lang="fr-FR"/>
        </a:p>
      </dgm:t>
    </dgm:pt>
    <dgm:pt modelId="{5FBFDC4C-360F-4F70-8FF1-5DA9DE1529E5}" type="sibTrans" cxnId="{297E3371-DC8A-4C18-8135-890DC9A9F073}">
      <dgm:prSet/>
      <dgm:spPr/>
      <dgm:t>
        <a:bodyPr/>
        <a:lstStyle/>
        <a:p>
          <a:endParaRPr lang="fr-FR"/>
        </a:p>
      </dgm:t>
    </dgm:pt>
    <dgm:pt modelId="{A79C41BF-8B97-43E9-B68F-862B05FB4D84}">
      <dgm:prSet phldrT="[Texte]"/>
      <dgm:spPr/>
      <dgm:t>
        <a:bodyPr/>
        <a:lstStyle/>
        <a:p>
          <a:r>
            <a:rPr lang="en-US" noProof="0" dirty="0" smtClean="0"/>
            <a:t>Optionality</a:t>
          </a:r>
          <a:endParaRPr lang="en-US" noProof="0" dirty="0"/>
        </a:p>
      </dgm:t>
    </dgm:pt>
    <dgm:pt modelId="{A5DAAFB9-A053-4BB8-B3E8-0DB081A3381E}" type="parTrans" cxnId="{1E910A90-B3B0-4163-B113-F132EA9FE4F0}">
      <dgm:prSet/>
      <dgm:spPr/>
      <dgm:t>
        <a:bodyPr/>
        <a:lstStyle/>
        <a:p>
          <a:endParaRPr lang="fr-FR"/>
        </a:p>
      </dgm:t>
    </dgm:pt>
    <dgm:pt modelId="{E4D744CC-BF8A-4DC1-8D61-789BE3F6C41F}" type="sibTrans" cxnId="{1E910A90-B3B0-4163-B113-F132EA9FE4F0}">
      <dgm:prSet/>
      <dgm:spPr/>
      <dgm:t>
        <a:bodyPr/>
        <a:lstStyle/>
        <a:p>
          <a:endParaRPr lang="fr-FR"/>
        </a:p>
      </dgm:t>
    </dgm:pt>
    <dgm:pt modelId="{5E18562E-F212-46FB-9380-8700164E4B71}">
      <dgm:prSet phldrT="[Texte]"/>
      <dgm:spPr/>
      <dgm:t>
        <a:bodyPr/>
        <a:lstStyle/>
        <a:p>
          <a:r>
            <a:rPr lang="en-US" noProof="0" dirty="0" smtClean="0"/>
            <a:t>Mandatory</a:t>
          </a:r>
          <a:endParaRPr lang="en-US" noProof="0" dirty="0"/>
        </a:p>
      </dgm:t>
    </dgm:pt>
    <dgm:pt modelId="{695913E6-1B20-44F9-AB25-A878F9A6FA7A}" type="parTrans" cxnId="{4C3B0463-19AE-46C6-A8EA-EFC78242F9E9}">
      <dgm:prSet/>
      <dgm:spPr/>
      <dgm:t>
        <a:bodyPr/>
        <a:lstStyle/>
        <a:p>
          <a:endParaRPr lang="fr-FR"/>
        </a:p>
      </dgm:t>
    </dgm:pt>
    <dgm:pt modelId="{EEFDDFA9-22D3-43FD-9F95-4B491CBB7432}" type="sibTrans" cxnId="{4C3B0463-19AE-46C6-A8EA-EFC78242F9E9}">
      <dgm:prSet/>
      <dgm:spPr/>
      <dgm:t>
        <a:bodyPr/>
        <a:lstStyle/>
        <a:p>
          <a:endParaRPr lang="fr-FR"/>
        </a:p>
      </dgm:t>
    </dgm:pt>
    <dgm:pt modelId="{C0B4DF9B-D096-48D0-9CC4-E684C1BAAC1D}">
      <dgm:prSet phldrT="[Texte]"/>
      <dgm:spPr/>
      <dgm:t>
        <a:bodyPr/>
        <a:lstStyle/>
        <a:p>
          <a:r>
            <a:rPr lang="en-US" noProof="0" dirty="0" smtClean="0"/>
            <a:t>Optional</a:t>
          </a:r>
          <a:endParaRPr lang="en-US" noProof="0" dirty="0"/>
        </a:p>
      </dgm:t>
    </dgm:pt>
    <dgm:pt modelId="{F2776429-BD2A-421C-A4DE-768D25D77CC9}" type="parTrans" cxnId="{072ADABD-5AC5-49AB-BE9E-DBFA4F9925F1}">
      <dgm:prSet/>
      <dgm:spPr/>
      <dgm:t>
        <a:bodyPr/>
        <a:lstStyle/>
        <a:p>
          <a:endParaRPr lang="fr-FR"/>
        </a:p>
      </dgm:t>
    </dgm:pt>
    <dgm:pt modelId="{CB6E818F-9298-48B6-864C-962FF15D8188}" type="sibTrans" cxnId="{072ADABD-5AC5-49AB-BE9E-DBFA4F9925F1}">
      <dgm:prSet/>
      <dgm:spPr/>
      <dgm:t>
        <a:bodyPr/>
        <a:lstStyle/>
        <a:p>
          <a:endParaRPr lang="fr-FR"/>
        </a:p>
      </dgm:t>
    </dgm:pt>
    <dgm:pt modelId="{93C9D14F-2F5C-44C7-AC67-B891F71F022B}" type="pres">
      <dgm:prSet presAssocID="{5307FB53-CB8C-489F-B958-D3C107DF659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F7B6B5F-2BF8-46B6-94A8-1699BACDDC72}" type="pres">
      <dgm:prSet presAssocID="{2E12BCF8-25EA-4978-AAD3-28A0F165BEC1}" presName="root1" presStyleCnt="0"/>
      <dgm:spPr/>
    </dgm:pt>
    <dgm:pt modelId="{BBF7F018-1635-4D30-B13C-F98BC78666CA}" type="pres">
      <dgm:prSet presAssocID="{2E12BCF8-25EA-4978-AAD3-28A0F165BEC1}" presName="LevelOneTextNod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E20545E-ABEC-4FA2-BAA2-E59CAB413966}" type="pres">
      <dgm:prSet presAssocID="{2E12BCF8-25EA-4978-AAD3-28A0F165BEC1}" presName="level2hierChild" presStyleCnt="0"/>
      <dgm:spPr/>
    </dgm:pt>
    <dgm:pt modelId="{F9CB9145-3B7D-436E-B4DD-9B4E14D9E57F}" type="pres">
      <dgm:prSet presAssocID="{E8D5751F-2F18-4480-8FDE-4AB06B0472C8}" presName="conn2-1" presStyleLbl="parChTrans1D2" presStyleIdx="0" presStyleCnt="6"/>
      <dgm:spPr/>
      <dgm:t>
        <a:bodyPr/>
        <a:lstStyle/>
        <a:p>
          <a:endParaRPr lang="fr-FR"/>
        </a:p>
      </dgm:t>
    </dgm:pt>
    <dgm:pt modelId="{5A4B014C-FA86-4E9A-AFA6-B36DA40DFC0F}" type="pres">
      <dgm:prSet presAssocID="{E8D5751F-2F18-4480-8FDE-4AB06B0472C8}" presName="connTx" presStyleLbl="parChTrans1D2" presStyleIdx="0" presStyleCnt="6"/>
      <dgm:spPr/>
      <dgm:t>
        <a:bodyPr/>
        <a:lstStyle/>
        <a:p>
          <a:endParaRPr lang="fr-FR"/>
        </a:p>
      </dgm:t>
    </dgm:pt>
    <dgm:pt modelId="{71BC186C-AFD5-4439-9C05-8A30C6E8E341}" type="pres">
      <dgm:prSet presAssocID="{8F8BE14C-5C21-461E-83D1-225FE0E2E39B}" presName="root2" presStyleCnt="0"/>
      <dgm:spPr/>
    </dgm:pt>
    <dgm:pt modelId="{A636AD6C-1741-4350-BD5B-D55675EEF5C8}" type="pres">
      <dgm:prSet presAssocID="{8F8BE14C-5C21-461E-83D1-225FE0E2E39B}" presName="LevelTwoTextNode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FE24F71-4104-47F7-B706-45401BB9356D}" type="pres">
      <dgm:prSet presAssocID="{8F8BE14C-5C21-461E-83D1-225FE0E2E39B}" presName="level3hierChild" presStyleCnt="0"/>
      <dgm:spPr/>
    </dgm:pt>
    <dgm:pt modelId="{FFF20470-60F4-4D14-9775-0BFBCE9215DC}" type="pres">
      <dgm:prSet presAssocID="{1C4986EB-C081-4D8D-8B12-B711D72D42B6}" presName="conn2-1" presStyleLbl="parChTrans1D2" presStyleIdx="1" presStyleCnt="6"/>
      <dgm:spPr/>
      <dgm:t>
        <a:bodyPr/>
        <a:lstStyle/>
        <a:p>
          <a:endParaRPr lang="fr-FR"/>
        </a:p>
      </dgm:t>
    </dgm:pt>
    <dgm:pt modelId="{364123AC-F9B6-4C09-A495-EB692F609596}" type="pres">
      <dgm:prSet presAssocID="{1C4986EB-C081-4D8D-8B12-B711D72D42B6}" presName="connTx" presStyleLbl="parChTrans1D2" presStyleIdx="1" presStyleCnt="6"/>
      <dgm:spPr/>
      <dgm:t>
        <a:bodyPr/>
        <a:lstStyle/>
        <a:p>
          <a:endParaRPr lang="fr-FR"/>
        </a:p>
      </dgm:t>
    </dgm:pt>
    <dgm:pt modelId="{BBFB77FC-2306-428D-8DB2-C0F170561459}" type="pres">
      <dgm:prSet presAssocID="{6425B979-006A-470B-8D04-33ED1C3DA09B}" presName="root2" presStyleCnt="0"/>
      <dgm:spPr/>
    </dgm:pt>
    <dgm:pt modelId="{3EEFA141-10EB-4B4B-875B-E6AE09CAB2C8}" type="pres">
      <dgm:prSet presAssocID="{6425B979-006A-470B-8D04-33ED1C3DA09B}" presName="LevelTwoTextNode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271457A-F208-4F56-8AC0-9CF6C43C3ED0}" type="pres">
      <dgm:prSet presAssocID="{6425B979-006A-470B-8D04-33ED1C3DA09B}" presName="level3hierChild" presStyleCnt="0"/>
      <dgm:spPr/>
    </dgm:pt>
    <dgm:pt modelId="{888CD802-219D-4F15-BDE8-529D85E24EA0}" type="pres">
      <dgm:prSet presAssocID="{E4DDFF1F-A273-4217-AA07-293765DBFCFC}" presName="root1" presStyleCnt="0"/>
      <dgm:spPr/>
    </dgm:pt>
    <dgm:pt modelId="{F086B624-3E15-48E0-A43E-1873769883A5}" type="pres">
      <dgm:prSet presAssocID="{E4DDFF1F-A273-4217-AA07-293765DBFCFC}" presName="LevelOneTextNod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C7C6EFE-8133-45B3-AE76-4979FB5156FC}" type="pres">
      <dgm:prSet presAssocID="{E4DDFF1F-A273-4217-AA07-293765DBFCFC}" presName="level2hierChild" presStyleCnt="0"/>
      <dgm:spPr/>
    </dgm:pt>
    <dgm:pt modelId="{0E089DA5-9351-4D96-B23F-3343D8F381FA}" type="pres">
      <dgm:prSet presAssocID="{397D5ED2-9811-4F02-A15C-17C1499970F2}" presName="conn2-1" presStyleLbl="parChTrans1D2" presStyleIdx="2" presStyleCnt="6"/>
      <dgm:spPr/>
      <dgm:t>
        <a:bodyPr/>
        <a:lstStyle/>
        <a:p>
          <a:endParaRPr lang="fr-FR"/>
        </a:p>
      </dgm:t>
    </dgm:pt>
    <dgm:pt modelId="{1D27B95B-ACC2-495F-B236-A2C967FCEFDD}" type="pres">
      <dgm:prSet presAssocID="{397D5ED2-9811-4F02-A15C-17C1499970F2}" presName="connTx" presStyleLbl="parChTrans1D2" presStyleIdx="2" presStyleCnt="6"/>
      <dgm:spPr/>
      <dgm:t>
        <a:bodyPr/>
        <a:lstStyle/>
        <a:p>
          <a:endParaRPr lang="fr-FR"/>
        </a:p>
      </dgm:t>
    </dgm:pt>
    <dgm:pt modelId="{087148C0-001D-48E8-BDC9-8A34EC03969D}" type="pres">
      <dgm:prSet presAssocID="{D23EAC4B-A3D5-43BE-8C79-7971EA6D9B0B}" presName="root2" presStyleCnt="0"/>
      <dgm:spPr/>
    </dgm:pt>
    <dgm:pt modelId="{99429DA4-5B45-4A7D-B5A1-B4EA1CBE6A6A}" type="pres">
      <dgm:prSet presAssocID="{D23EAC4B-A3D5-43BE-8C79-7971EA6D9B0B}" presName="LevelTwoTextNode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2B2B6B-FC44-4930-AAEC-26D5B19744D8}" type="pres">
      <dgm:prSet presAssocID="{D23EAC4B-A3D5-43BE-8C79-7971EA6D9B0B}" presName="level3hierChild" presStyleCnt="0"/>
      <dgm:spPr/>
    </dgm:pt>
    <dgm:pt modelId="{ED182A13-9266-4348-AC27-8D1130745A6C}" type="pres">
      <dgm:prSet presAssocID="{D7221132-A1D1-4B20-8C32-6F80A2ED0686}" presName="conn2-1" presStyleLbl="parChTrans1D2" presStyleIdx="3" presStyleCnt="6"/>
      <dgm:spPr/>
      <dgm:t>
        <a:bodyPr/>
        <a:lstStyle/>
        <a:p>
          <a:endParaRPr lang="fr-FR"/>
        </a:p>
      </dgm:t>
    </dgm:pt>
    <dgm:pt modelId="{3292C088-561A-4761-AC1F-5675BE8FC5A2}" type="pres">
      <dgm:prSet presAssocID="{D7221132-A1D1-4B20-8C32-6F80A2ED0686}" presName="connTx" presStyleLbl="parChTrans1D2" presStyleIdx="3" presStyleCnt="6"/>
      <dgm:spPr/>
      <dgm:t>
        <a:bodyPr/>
        <a:lstStyle/>
        <a:p>
          <a:endParaRPr lang="fr-FR"/>
        </a:p>
      </dgm:t>
    </dgm:pt>
    <dgm:pt modelId="{735FD272-7B3A-4545-9E40-3551C9BD3E92}" type="pres">
      <dgm:prSet presAssocID="{C384F33E-594B-4C06-9C31-3CA9D08496ED}" presName="root2" presStyleCnt="0"/>
      <dgm:spPr/>
    </dgm:pt>
    <dgm:pt modelId="{07FF94EF-5844-4AFA-AFFB-03E7457002FD}" type="pres">
      <dgm:prSet presAssocID="{C384F33E-594B-4C06-9C31-3CA9D08496ED}" presName="LevelTwoTextNode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961A83E-261D-41D5-B34E-BFE28B49471B}" type="pres">
      <dgm:prSet presAssocID="{C384F33E-594B-4C06-9C31-3CA9D08496ED}" presName="level3hierChild" presStyleCnt="0"/>
      <dgm:spPr/>
    </dgm:pt>
    <dgm:pt modelId="{7CF7FA17-3D5F-4080-9565-6C684A49443D}" type="pres">
      <dgm:prSet presAssocID="{A79C41BF-8B97-43E9-B68F-862B05FB4D84}" presName="root1" presStyleCnt="0"/>
      <dgm:spPr/>
    </dgm:pt>
    <dgm:pt modelId="{1814B5E1-5369-4418-889C-8737ED60F0FA}" type="pres">
      <dgm:prSet presAssocID="{A79C41BF-8B97-43E9-B68F-862B05FB4D84}" presName="LevelOneTextNod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635D293-3BE6-46EE-BEAD-65D47690C934}" type="pres">
      <dgm:prSet presAssocID="{A79C41BF-8B97-43E9-B68F-862B05FB4D84}" presName="level2hierChild" presStyleCnt="0"/>
      <dgm:spPr/>
    </dgm:pt>
    <dgm:pt modelId="{29DEC0C3-5BD8-4F7D-A644-0FA44EB5D1E6}" type="pres">
      <dgm:prSet presAssocID="{695913E6-1B20-44F9-AB25-A878F9A6FA7A}" presName="conn2-1" presStyleLbl="parChTrans1D2" presStyleIdx="4" presStyleCnt="6"/>
      <dgm:spPr/>
      <dgm:t>
        <a:bodyPr/>
        <a:lstStyle/>
        <a:p>
          <a:endParaRPr lang="fr-FR"/>
        </a:p>
      </dgm:t>
    </dgm:pt>
    <dgm:pt modelId="{7AD7B728-9312-4CB7-880C-EFDEA8314AB0}" type="pres">
      <dgm:prSet presAssocID="{695913E6-1B20-44F9-AB25-A878F9A6FA7A}" presName="connTx" presStyleLbl="parChTrans1D2" presStyleIdx="4" presStyleCnt="6"/>
      <dgm:spPr/>
      <dgm:t>
        <a:bodyPr/>
        <a:lstStyle/>
        <a:p>
          <a:endParaRPr lang="fr-FR"/>
        </a:p>
      </dgm:t>
    </dgm:pt>
    <dgm:pt modelId="{D90D62FD-E461-4E3A-A19B-33B102B84F07}" type="pres">
      <dgm:prSet presAssocID="{5E18562E-F212-46FB-9380-8700164E4B71}" presName="root2" presStyleCnt="0"/>
      <dgm:spPr/>
    </dgm:pt>
    <dgm:pt modelId="{593DF3CA-36C1-4C54-9215-41CF51476B03}" type="pres">
      <dgm:prSet presAssocID="{5E18562E-F212-46FB-9380-8700164E4B71}" presName="LevelTwoTextNode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00A02CB-E7ED-46DF-A416-FB4165B558F3}" type="pres">
      <dgm:prSet presAssocID="{5E18562E-F212-46FB-9380-8700164E4B71}" presName="level3hierChild" presStyleCnt="0"/>
      <dgm:spPr/>
    </dgm:pt>
    <dgm:pt modelId="{D10E3C17-02F0-49A8-A88C-B7F750AA395B}" type="pres">
      <dgm:prSet presAssocID="{F2776429-BD2A-421C-A4DE-768D25D77CC9}" presName="conn2-1" presStyleLbl="parChTrans1D2" presStyleIdx="5" presStyleCnt="6"/>
      <dgm:spPr/>
      <dgm:t>
        <a:bodyPr/>
        <a:lstStyle/>
        <a:p>
          <a:endParaRPr lang="fr-FR"/>
        </a:p>
      </dgm:t>
    </dgm:pt>
    <dgm:pt modelId="{0B10C5BB-9048-4A27-B5BD-23FF0DC95A91}" type="pres">
      <dgm:prSet presAssocID="{F2776429-BD2A-421C-A4DE-768D25D77CC9}" presName="connTx" presStyleLbl="parChTrans1D2" presStyleIdx="5" presStyleCnt="6"/>
      <dgm:spPr/>
      <dgm:t>
        <a:bodyPr/>
        <a:lstStyle/>
        <a:p>
          <a:endParaRPr lang="fr-FR"/>
        </a:p>
      </dgm:t>
    </dgm:pt>
    <dgm:pt modelId="{0429C264-12A3-4654-9663-01C269B67743}" type="pres">
      <dgm:prSet presAssocID="{C0B4DF9B-D096-48D0-9CC4-E684C1BAAC1D}" presName="root2" presStyleCnt="0"/>
      <dgm:spPr/>
    </dgm:pt>
    <dgm:pt modelId="{D96CF62A-B568-4C37-92AA-C13BB04A03B5}" type="pres">
      <dgm:prSet presAssocID="{C0B4DF9B-D096-48D0-9CC4-E684C1BAAC1D}" presName="LevelTwoTextNode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D3C0C0F-D158-4624-91E1-2572CB66AC80}" type="pres">
      <dgm:prSet presAssocID="{C0B4DF9B-D096-48D0-9CC4-E684C1BAAC1D}" presName="level3hierChild" presStyleCnt="0"/>
      <dgm:spPr/>
    </dgm:pt>
  </dgm:ptLst>
  <dgm:cxnLst>
    <dgm:cxn modelId="{43E3AD8E-EF2A-4BF6-B82D-C8D5667A048E}" type="presOf" srcId="{F2776429-BD2A-421C-A4DE-768D25D77CC9}" destId="{D10E3C17-02F0-49A8-A88C-B7F750AA395B}" srcOrd="0" destOrd="0" presId="urn:microsoft.com/office/officeart/2005/8/layout/hierarchy2"/>
    <dgm:cxn modelId="{A367A7A3-EE5E-402E-AD81-546FBC42F030}" type="presOf" srcId="{1C4986EB-C081-4D8D-8B12-B711D72D42B6}" destId="{364123AC-F9B6-4C09-A495-EB692F609596}" srcOrd="1" destOrd="0" presId="urn:microsoft.com/office/officeart/2005/8/layout/hierarchy2"/>
    <dgm:cxn modelId="{7390684C-1866-419B-B291-7204A481953C}" type="presOf" srcId="{397D5ED2-9811-4F02-A15C-17C1499970F2}" destId="{0E089DA5-9351-4D96-B23F-3343D8F381FA}" srcOrd="0" destOrd="0" presId="urn:microsoft.com/office/officeart/2005/8/layout/hierarchy2"/>
    <dgm:cxn modelId="{4C3B0463-19AE-46C6-A8EA-EFC78242F9E9}" srcId="{A79C41BF-8B97-43E9-B68F-862B05FB4D84}" destId="{5E18562E-F212-46FB-9380-8700164E4B71}" srcOrd="0" destOrd="0" parTransId="{695913E6-1B20-44F9-AB25-A878F9A6FA7A}" sibTransId="{EEFDDFA9-22D3-43FD-9F95-4B491CBB7432}"/>
    <dgm:cxn modelId="{2D5B0258-0851-4292-8CEA-6C0029699C1D}" type="presOf" srcId="{C0B4DF9B-D096-48D0-9CC4-E684C1BAAC1D}" destId="{D96CF62A-B568-4C37-92AA-C13BB04A03B5}" srcOrd="0" destOrd="0" presId="urn:microsoft.com/office/officeart/2005/8/layout/hierarchy2"/>
    <dgm:cxn modelId="{C8939EE5-5CB2-4C02-865E-22DD0BB5DB44}" type="presOf" srcId="{F2776429-BD2A-421C-A4DE-768D25D77CC9}" destId="{0B10C5BB-9048-4A27-B5BD-23FF0DC95A91}" srcOrd="1" destOrd="0" presId="urn:microsoft.com/office/officeart/2005/8/layout/hierarchy2"/>
    <dgm:cxn modelId="{EC56C0ED-7182-40CE-8A7C-9CFC2053605B}" type="presOf" srcId="{1C4986EB-C081-4D8D-8B12-B711D72D42B6}" destId="{FFF20470-60F4-4D14-9775-0BFBCE9215DC}" srcOrd="0" destOrd="0" presId="urn:microsoft.com/office/officeart/2005/8/layout/hierarchy2"/>
    <dgm:cxn modelId="{3AC4FF8E-5AB8-4A61-B961-E5529D9B10D2}" type="presOf" srcId="{8F8BE14C-5C21-461E-83D1-225FE0E2E39B}" destId="{A636AD6C-1741-4350-BD5B-D55675EEF5C8}" srcOrd="0" destOrd="0" presId="urn:microsoft.com/office/officeart/2005/8/layout/hierarchy2"/>
    <dgm:cxn modelId="{EC1BDA10-3012-4E73-A2F3-7D42CE6AA972}" type="presOf" srcId="{D23EAC4B-A3D5-43BE-8C79-7971EA6D9B0B}" destId="{99429DA4-5B45-4A7D-B5A1-B4EA1CBE6A6A}" srcOrd="0" destOrd="0" presId="urn:microsoft.com/office/officeart/2005/8/layout/hierarchy2"/>
    <dgm:cxn modelId="{AD7F5B3B-E5BC-4DBE-B4D4-C25A355CC2C6}" type="presOf" srcId="{D7221132-A1D1-4B20-8C32-6F80A2ED0686}" destId="{ED182A13-9266-4348-AC27-8D1130745A6C}" srcOrd="0" destOrd="0" presId="urn:microsoft.com/office/officeart/2005/8/layout/hierarchy2"/>
    <dgm:cxn modelId="{69C4DA04-3959-47F6-BA20-CA50FD0CC46B}" srcId="{5307FB53-CB8C-489F-B958-D3C107DF659B}" destId="{2E12BCF8-25EA-4978-AAD3-28A0F165BEC1}" srcOrd="0" destOrd="0" parTransId="{A5C5DA09-B1EF-408B-A2A7-F13DD804D646}" sibTransId="{FD6AE646-46B8-4B38-A4D8-32F2FB1B92BF}"/>
    <dgm:cxn modelId="{C2B0B46E-5B91-4034-9EFA-5AEA613193FF}" srcId="{E4DDFF1F-A273-4217-AA07-293765DBFCFC}" destId="{D23EAC4B-A3D5-43BE-8C79-7971EA6D9B0B}" srcOrd="0" destOrd="0" parTransId="{397D5ED2-9811-4F02-A15C-17C1499970F2}" sibTransId="{9FFC49AA-3D8C-4191-9818-715FDD8AB76D}"/>
    <dgm:cxn modelId="{297E3371-DC8A-4C18-8135-890DC9A9F073}" srcId="{E4DDFF1F-A273-4217-AA07-293765DBFCFC}" destId="{C384F33E-594B-4C06-9C31-3CA9D08496ED}" srcOrd="1" destOrd="0" parTransId="{D7221132-A1D1-4B20-8C32-6F80A2ED0686}" sibTransId="{5FBFDC4C-360F-4F70-8FF1-5DA9DE1529E5}"/>
    <dgm:cxn modelId="{B885FBE3-60EA-49ED-8C89-AA599E294314}" type="presOf" srcId="{5307FB53-CB8C-489F-B958-D3C107DF659B}" destId="{93C9D14F-2F5C-44C7-AC67-B891F71F022B}" srcOrd="0" destOrd="0" presId="urn:microsoft.com/office/officeart/2005/8/layout/hierarchy2"/>
    <dgm:cxn modelId="{B64B1A41-7B3D-481B-A261-6A072B1FCC67}" type="presOf" srcId="{397D5ED2-9811-4F02-A15C-17C1499970F2}" destId="{1D27B95B-ACC2-495F-B236-A2C967FCEFDD}" srcOrd="1" destOrd="0" presId="urn:microsoft.com/office/officeart/2005/8/layout/hierarchy2"/>
    <dgm:cxn modelId="{B7EFFDF6-26FD-4059-88E9-01D646D12919}" type="presOf" srcId="{E8D5751F-2F18-4480-8FDE-4AB06B0472C8}" destId="{F9CB9145-3B7D-436E-B4DD-9B4E14D9E57F}" srcOrd="0" destOrd="0" presId="urn:microsoft.com/office/officeart/2005/8/layout/hierarchy2"/>
    <dgm:cxn modelId="{5F004C91-D9FD-4F5D-9626-BA74B8306C9C}" type="presOf" srcId="{6425B979-006A-470B-8D04-33ED1C3DA09B}" destId="{3EEFA141-10EB-4B4B-875B-E6AE09CAB2C8}" srcOrd="0" destOrd="0" presId="urn:microsoft.com/office/officeart/2005/8/layout/hierarchy2"/>
    <dgm:cxn modelId="{54EF5783-79BD-4123-A787-9F1D2DF8AABC}" type="presOf" srcId="{E8D5751F-2F18-4480-8FDE-4AB06B0472C8}" destId="{5A4B014C-FA86-4E9A-AFA6-B36DA40DFC0F}" srcOrd="1" destOrd="0" presId="urn:microsoft.com/office/officeart/2005/8/layout/hierarchy2"/>
    <dgm:cxn modelId="{69B72BF5-0732-4794-B1C8-2B3E1C13D765}" srcId="{2E12BCF8-25EA-4978-AAD3-28A0F165BEC1}" destId="{6425B979-006A-470B-8D04-33ED1C3DA09B}" srcOrd="1" destOrd="0" parTransId="{1C4986EB-C081-4D8D-8B12-B711D72D42B6}" sibTransId="{AAA020C8-E1D5-43A8-BA76-0323B087573F}"/>
    <dgm:cxn modelId="{BB7C4D11-2A44-4A33-8470-6919D33C53CD}" type="presOf" srcId="{695913E6-1B20-44F9-AB25-A878F9A6FA7A}" destId="{7AD7B728-9312-4CB7-880C-EFDEA8314AB0}" srcOrd="1" destOrd="0" presId="urn:microsoft.com/office/officeart/2005/8/layout/hierarchy2"/>
    <dgm:cxn modelId="{072ADABD-5AC5-49AB-BE9E-DBFA4F9925F1}" srcId="{A79C41BF-8B97-43E9-B68F-862B05FB4D84}" destId="{C0B4DF9B-D096-48D0-9CC4-E684C1BAAC1D}" srcOrd="1" destOrd="0" parTransId="{F2776429-BD2A-421C-A4DE-768D25D77CC9}" sibTransId="{CB6E818F-9298-48B6-864C-962FF15D8188}"/>
    <dgm:cxn modelId="{CD21B76D-11CB-403A-8966-EB79FB024B4E}" srcId="{5307FB53-CB8C-489F-B958-D3C107DF659B}" destId="{E4DDFF1F-A273-4217-AA07-293765DBFCFC}" srcOrd="1" destOrd="0" parTransId="{A3A386BB-12DB-4B90-A151-1E7627620B41}" sibTransId="{189CFC38-DE2D-4ABD-82D6-AB484B9EF083}"/>
    <dgm:cxn modelId="{4A21042C-0516-4331-8FE2-E0BBDAEEF8AE}" type="presOf" srcId="{D7221132-A1D1-4B20-8C32-6F80A2ED0686}" destId="{3292C088-561A-4761-AC1F-5675BE8FC5A2}" srcOrd="1" destOrd="0" presId="urn:microsoft.com/office/officeart/2005/8/layout/hierarchy2"/>
    <dgm:cxn modelId="{BF15BED0-3CB3-49D4-8B8F-32F7CD5AABBE}" type="presOf" srcId="{C384F33E-594B-4C06-9C31-3CA9D08496ED}" destId="{07FF94EF-5844-4AFA-AFFB-03E7457002FD}" srcOrd="0" destOrd="0" presId="urn:microsoft.com/office/officeart/2005/8/layout/hierarchy2"/>
    <dgm:cxn modelId="{486F5E81-2175-460F-BBA9-E4BA5402CC45}" type="presOf" srcId="{E4DDFF1F-A273-4217-AA07-293765DBFCFC}" destId="{F086B624-3E15-48E0-A43E-1873769883A5}" srcOrd="0" destOrd="0" presId="urn:microsoft.com/office/officeart/2005/8/layout/hierarchy2"/>
    <dgm:cxn modelId="{1B96E336-3601-4848-AAB2-735B609F9EBD}" type="presOf" srcId="{5E18562E-F212-46FB-9380-8700164E4B71}" destId="{593DF3CA-36C1-4C54-9215-41CF51476B03}" srcOrd="0" destOrd="0" presId="urn:microsoft.com/office/officeart/2005/8/layout/hierarchy2"/>
    <dgm:cxn modelId="{6991F6F3-AFF6-416A-8D12-1806A76ECF56}" type="presOf" srcId="{695913E6-1B20-44F9-AB25-A878F9A6FA7A}" destId="{29DEC0C3-5BD8-4F7D-A644-0FA44EB5D1E6}" srcOrd="0" destOrd="0" presId="urn:microsoft.com/office/officeart/2005/8/layout/hierarchy2"/>
    <dgm:cxn modelId="{E3F59425-95E4-4084-BDCC-F0F84AB06E01}" type="presOf" srcId="{A79C41BF-8B97-43E9-B68F-862B05FB4D84}" destId="{1814B5E1-5369-4418-889C-8737ED60F0FA}" srcOrd="0" destOrd="0" presId="urn:microsoft.com/office/officeart/2005/8/layout/hierarchy2"/>
    <dgm:cxn modelId="{1E910A90-B3B0-4163-B113-F132EA9FE4F0}" srcId="{5307FB53-CB8C-489F-B958-D3C107DF659B}" destId="{A79C41BF-8B97-43E9-B68F-862B05FB4D84}" srcOrd="2" destOrd="0" parTransId="{A5DAAFB9-A053-4BB8-B3E8-0DB081A3381E}" sibTransId="{E4D744CC-BF8A-4DC1-8D61-789BE3F6C41F}"/>
    <dgm:cxn modelId="{BD0A61FF-CB93-4B21-A072-EFAFE3F595AF}" type="presOf" srcId="{2E12BCF8-25EA-4978-AAD3-28A0F165BEC1}" destId="{BBF7F018-1635-4D30-B13C-F98BC78666CA}" srcOrd="0" destOrd="0" presId="urn:microsoft.com/office/officeart/2005/8/layout/hierarchy2"/>
    <dgm:cxn modelId="{EE88EC61-1763-4DAB-8C06-D6960E70CE85}" srcId="{2E12BCF8-25EA-4978-AAD3-28A0F165BEC1}" destId="{8F8BE14C-5C21-461E-83D1-225FE0E2E39B}" srcOrd="0" destOrd="0" parTransId="{E8D5751F-2F18-4480-8FDE-4AB06B0472C8}" sibTransId="{AD0C18BF-FB39-4177-87A9-D5762B82A4F0}"/>
    <dgm:cxn modelId="{CEC9A693-FBCB-4FDC-9B98-C9D6D5400E25}" type="presParOf" srcId="{93C9D14F-2F5C-44C7-AC67-B891F71F022B}" destId="{2F7B6B5F-2BF8-46B6-94A8-1699BACDDC72}" srcOrd="0" destOrd="0" presId="urn:microsoft.com/office/officeart/2005/8/layout/hierarchy2"/>
    <dgm:cxn modelId="{708A48FC-F09C-4333-8025-3043CED382E8}" type="presParOf" srcId="{2F7B6B5F-2BF8-46B6-94A8-1699BACDDC72}" destId="{BBF7F018-1635-4D30-B13C-F98BC78666CA}" srcOrd="0" destOrd="0" presId="urn:microsoft.com/office/officeart/2005/8/layout/hierarchy2"/>
    <dgm:cxn modelId="{BC414463-7096-4A62-9C79-91609A0CBF77}" type="presParOf" srcId="{2F7B6B5F-2BF8-46B6-94A8-1699BACDDC72}" destId="{EE20545E-ABEC-4FA2-BAA2-E59CAB413966}" srcOrd="1" destOrd="0" presId="urn:microsoft.com/office/officeart/2005/8/layout/hierarchy2"/>
    <dgm:cxn modelId="{1DC39C44-3CAC-4393-8341-F43051C6F5BB}" type="presParOf" srcId="{EE20545E-ABEC-4FA2-BAA2-E59CAB413966}" destId="{F9CB9145-3B7D-436E-B4DD-9B4E14D9E57F}" srcOrd="0" destOrd="0" presId="urn:microsoft.com/office/officeart/2005/8/layout/hierarchy2"/>
    <dgm:cxn modelId="{23DDDC7C-FBC7-4391-B992-861A108BEC96}" type="presParOf" srcId="{F9CB9145-3B7D-436E-B4DD-9B4E14D9E57F}" destId="{5A4B014C-FA86-4E9A-AFA6-B36DA40DFC0F}" srcOrd="0" destOrd="0" presId="urn:microsoft.com/office/officeart/2005/8/layout/hierarchy2"/>
    <dgm:cxn modelId="{B7685662-277A-4E0E-AD6F-2D8EB4BB6A5A}" type="presParOf" srcId="{EE20545E-ABEC-4FA2-BAA2-E59CAB413966}" destId="{71BC186C-AFD5-4439-9C05-8A30C6E8E341}" srcOrd="1" destOrd="0" presId="urn:microsoft.com/office/officeart/2005/8/layout/hierarchy2"/>
    <dgm:cxn modelId="{6C7E9638-2674-4923-8242-7C6318CEABDE}" type="presParOf" srcId="{71BC186C-AFD5-4439-9C05-8A30C6E8E341}" destId="{A636AD6C-1741-4350-BD5B-D55675EEF5C8}" srcOrd="0" destOrd="0" presId="urn:microsoft.com/office/officeart/2005/8/layout/hierarchy2"/>
    <dgm:cxn modelId="{9FADA516-9689-4D50-A6E5-8758FD76FFBD}" type="presParOf" srcId="{71BC186C-AFD5-4439-9C05-8A30C6E8E341}" destId="{6FE24F71-4104-47F7-B706-45401BB9356D}" srcOrd="1" destOrd="0" presId="urn:microsoft.com/office/officeart/2005/8/layout/hierarchy2"/>
    <dgm:cxn modelId="{95ECD3DB-7E17-458A-AEB0-74CF4EC1CCE4}" type="presParOf" srcId="{EE20545E-ABEC-4FA2-BAA2-E59CAB413966}" destId="{FFF20470-60F4-4D14-9775-0BFBCE9215DC}" srcOrd="2" destOrd="0" presId="urn:microsoft.com/office/officeart/2005/8/layout/hierarchy2"/>
    <dgm:cxn modelId="{EDEC4781-0C0B-4E3F-855B-1731ED01839F}" type="presParOf" srcId="{FFF20470-60F4-4D14-9775-0BFBCE9215DC}" destId="{364123AC-F9B6-4C09-A495-EB692F609596}" srcOrd="0" destOrd="0" presId="urn:microsoft.com/office/officeart/2005/8/layout/hierarchy2"/>
    <dgm:cxn modelId="{64F88BB6-E716-437F-8C05-A34367D26837}" type="presParOf" srcId="{EE20545E-ABEC-4FA2-BAA2-E59CAB413966}" destId="{BBFB77FC-2306-428D-8DB2-C0F170561459}" srcOrd="3" destOrd="0" presId="urn:microsoft.com/office/officeart/2005/8/layout/hierarchy2"/>
    <dgm:cxn modelId="{40A584B4-C4CA-4E80-AA7B-28AE0F607572}" type="presParOf" srcId="{BBFB77FC-2306-428D-8DB2-C0F170561459}" destId="{3EEFA141-10EB-4B4B-875B-E6AE09CAB2C8}" srcOrd="0" destOrd="0" presId="urn:microsoft.com/office/officeart/2005/8/layout/hierarchy2"/>
    <dgm:cxn modelId="{5F42D8B6-1533-46A2-B69C-4C15661EBABE}" type="presParOf" srcId="{BBFB77FC-2306-428D-8DB2-C0F170561459}" destId="{9271457A-F208-4F56-8AC0-9CF6C43C3ED0}" srcOrd="1" destOrd="0" presId="urn:microsoft.com/office/officeart/2005/8/layout/hierarchy2"/>
    <dgm:cxn modelId="{68F8E552-E5A4-4AE0-9BF8-9C842E77B7D8}" type="presParOf" srcId="{93C9D14F-2F5C-44C7-AC67-B891F71F022B}" destId="{888CD802-219D-4F15-BDE8-529D85E24EA0}" srcOrd="1" destOrd="0" presId="urn:microsoft.com/office/officeart/2005/8/layout/hierarchy2"/>
    <dgm:cxn modelId="{27FCDA21-56F0-46D1-B75A-9913BE78E563}" type="presParOf" srcId="{888CD802-219D-4F15-BDE8-529D85E24EA0}" destId="{F086B624-3E15-48E0-A43E-1873769883A5}" srcOrd="0" destOrd="0" presId="urn:microsoft.com/office/officeart/2005/8/layout/hierarchy2"/>
    <dgm:cxn modelId="{FD5241D4-1F9C-4721-9E6D-33E7DBBEBBB0}" type="presParOf" srcId="{888CD802-219D-4F15-BDE8-529D85E24EA0}" destId="{6C7C6EFE-8133-45B3-AE76-4979FB5156FC}" srcOrd="1" destOrd="0" presId="urn:microsoft.com/office/officeart/2005/8/layout/hierarchy2"/>
    <dgm:cxn modelId="{E2980117-F693-41C3-A6CC-37726CBE31CB}" type="presParOf" srcId="{6C7C6EFE-8133-45B3-AE76-4979FB5156FC}" destId="{0E089DA5-9351-4D96-B23F-3343D8F381FA}" srcOrd="0" destOrd="0" presId="urn:microsoft.com/office/officeart/2005/8/layout/hierarchy2"/>
    <dgm:cxn modelId="{0BB917F8-D045-412A-A8F8-A4D6CFABB32C}" type="presParOf" srcId="{0E089DA5-9351-4D96-B23F-3343D8F381FA}" destId="{1D27B95B-ACC2-495F-B236-A2C967FCEFDD}" srcOrd="0" destOrd="0" presId="urn:microsoft.com/office/officeart/2005/8/layout/hierarchy2"/>
    <dgm:cxn modelId="{3FE73F33-7A6D-4A5C-9F8F-B5D07095CC04}" type="presParOf" srcId="{6C7C6EFE-8133-45B3-AE76-4979FB5156FC}" destId="{087148C0-001D-48E8-BDC9-8A34EC03969D}" srcOrd="1" destOrd="0" presId="urn:microsoft.com/office/officeart/2005/8/layout/hierarchy2"/>
    <dgm:cxn modelId="{62C7E74E-F029-4E9B-93E7-9D53E815BD47}" type="presParOf" srcId="{087148C0-001D-48E8-BDC9-8A34EC03969D}" destId="{99429DA4-5B45-4A7D-B5A1-B4EA1CBE6A6A}" srcOrd="0" destOrd="0" presId="urn:microsoft.com/office/officeart/2005/8/layout/hierarchy2"/>
    <dgm:cxn modelId="{EDFF202E-78DC-4D14-B1CA-DC4D62CC9A7C}" type="presParOf" srcId="{087148C0-001D-48E8-BDC9-8A34EC03969D}" destId="{422B2B6B-FC44-4930-AAEC-26D5B19744D8}" srcOrd="1" destOrd="0" presId="urn:microsoft.com/office/officeart/2005/8/layout/hierarchy2"/>
    <dgm:cxn modelId="{B92B7258-36EE-4309-B987-CD7A45659BE1}" type="presParOf" srcId="{6C7C6EFE-8133-45B3-AE76-4979FB5156FC}" destId="{ED182A13-9266-4348-AC27-8D1130745A6C}" srcOrd="2" destOrd="0" presId="urn:microsoft.com/office/officeart/2005/8/layout/hierarchy2"/>
    <dgm:cxn modelId="{791B254B-8FB8-4D6A-84DB-31FEA256D81B}" type="presParOf" srcId="{ED182A13-9266-4348-AC27-8D1130745A6C}" destId="{3292C088-561A-4761-AC1F-5675BE8FC5A2}" srcOrd="0" destOrd="0" presId="urn:microsoft.com/office/officeart/2005/8/layout/hierarchy2"/>
    <dgm:cxn modelId="{F40A6984-3252-48C3-A021-7D5E0EB94971}" type="presParOf" srcId="{6C7C6EFE-8133-45B3-AE76-4979FB5156FC}" destId="{735FD272-7B3A-4545-9E40-3551C9BD3E92}" srcOrd="3" destOrd="0" presId="urn:microsoft.com/office/officeart/2005/8/layout/hierarchy2"/>
    <dgm:cxn modelId="{02A16AB9-6F66-4B7C-9E36-29BF78128ABD}" type="presParOf" srcId="{735FD272-7B3A-4545-9E40-3551C9BD3E92}" destId="{07FF94EF-5844-4AFA-AFFB-03E7457002FD}" srcOrd="0" destOrd="0" presId="urn:microsoft.com/office/officeart/2005/8/layout/hierarchy2"/>
    <dgm:cxn modelId="{269642E0-2E32-4734-8C79-E3A655AFEC81}" type="presParOf" srcId="{735FD272-7B3A-4545-9E40-3551C9BD3E92}" destId="{3961A83E-261D-41D5-B34E-BFE28B49471B}" srcOrd="1" destOrd="0" presId="urn:microsoft.com/office/officeart/2005/8/layout/hierarchy2"/>
    <dgm:cxn modelId="{BFE753A9-FA60-40FB-A47C-259FF2F1D260}" type="presParOf" srcId="{93C9D14F-2F5C-44C7-AC67-B891F71F022B}" destId="{7CF7FA17-3D5F-4080-9565-6C684A49443D}" srcOrd="2" destOrd="0" presId="urn:microsoft.com/office/officeart/2005/8/layout/hierarchy2"/>
    <dgm:cxn modelId="{653977A7-FD01-4638-9CCB-EB471FBF70E0}" type="presParOf" srcId="{7CF7FA17-3D5F-4080-9565-6C684A49443D}" destId="{1814B5E1-5369-4418-889C-8737ED60F0FA}" srcOrd="0" destOrd="0" presId="urn:microsoft.com/office/officeart/2005/8/layout/hierarchy2"/>
    <dgm:cxn modelId="{7B2EAF34-1A31-4D4C-A717-DE3DFF9E3881}" type="presParOf" srcId="{7CF7FA17-3D5F-4080-9565-6C684A49443D}" destId="{5635D293-3BE6-46EE-BEAD-65D47690C934}" srcOrd="1" destOrd="0" presId="urn:microsoft.com/office/officeart/2005/8/layout/hierarchy2"/>
    <dgm:cxn modelId="{798F54FF-A7C2-4F71-9951-280677E582BE}" type="presParOf" srcId="{5635D293-3BE6-46EE-BEAD-65D47690C934}" destId="{29DEC0C3-5BD8-4F7D-A644-0FA44EB5D1E6}" srcOrd="0" destOrd="0" presId="urn:microsoft.com/office/officeart/2005/8/layout/hierarchy2"/>
    <dgm:cxn modelId="{9023762F-A1FA-4C8C-B004-EB3ADCACC255}" type="presParOf" srcId="{29DEC0C3-5BD8-4F7D-A644-0FA44EB5D1E6}" destId="{7AD7B728-9312-4CB7-880C-EFDEA8314AB0}" srcOrd="0" destOrd="0" presId="urn:microsoft.com/office/officeart/2005/8/layout/hierarchy2"/>
    <dgm:cxn modelId="{00A7923D-03B5-420F-8747-816E7F36B5C6}" type="presParOf" srcId="{5635D293-3BE6-46EE-BEAD-65D47690C934}" destId="{D90D62FD-E461-4E3A-A19B-33B102B84F07}" srcOrd="1" destOrd="0" presId="urn:microsoft.com/office/officeart/2005/8/layout/hierarchy2"/>
    <dgm:cxn modelId="{A452FAC2-D090-417F-B027-B1AD36EE5B6F}" type="presParOf" srcId="{D90D62FD-E461-4E3A-A19B-33B102B84F07}" destId="{593DF3CA-36C1-4C54-9215-41CF51476B03}" srcOrd="0" destOrd="0" presId="urn:microsoft.com/office/officeart/2005/8/layout/hierarchy2"/>
    <dgm:cxn modelId="{5E7518DB-4F04-4BA7-807A-EFC604605FEB}" type="presParOf" srcId="{D90D62FD-E461-4E3A-A19B-33B102B84F07}" destId="{100A02CB-E7ED-46DF-A416-FB4165B558F3}" srcOrd="1" destOrd="0" presId="urn:microsoft.com/office/officeart/2005/8/layout/hierarchy2"/>
    <dgm:cxn modelId="{04A8BC5C-CCAC-4E42-9857-58D38E87B3EE}" type="presParOf" srcId="{5635D293-3BE6-46EE-BEAD-65D47690C934}" destId="{D10E3C17-02F0-49A8-A88C-B7F750AA395B}" srcOrd="2" destOrd="0" presId="urn:microsoft.com/office/officeart/2005/8/layout/hierarchy2"/>
    <dgm:cxn modelId="{A11FBCE9-F105-4D45-AE0A-B68BE568D4A0}" type="presParOf" srcId="{D10E3C17-02F0-49A8-A88C-B7F750AA395B}" destId="{0B10C5BB-9048-4A27-B5BD-23FF0DC95A91}" srcOrd="0" destOrd="0" presId="urn:microsoft.com/office/officeart/2005/8/layout/hierarchy2"/>
    <dgm:cxn modelId="{B379431E-67A1-4CA8-83C3-C5C330B0DF0F}" type="presParOf" srcId="{5635D293-3BE6-46EE-BEAD-65D47690C934}" destId="{0429C264-12A3-4654-9663-01C269B67743}" srcOrd="3" destOrd="0" presId="urn:microsoft.com/office/officeart/2005/8/layout/hierarchy2"/>
    <dgm:cxn modelId="{5ECD5D56-F838-4EC2-9DE8-4A12C7D8D975}" type="presParOf" srcId="{0429C264-12A3-4654-9663-01C269B67743}" destId="{D96CF62A-B568-4C37-92AA-C13BB04A03B5}" srcOrd="0" destOrd="0" presId="urn:microsoft.com/office/officeart/2005/8/layout/hierarchy2"/>
    <dgm:cxn modelId="{5BB0426E-4266-4065-B0EC-540574E11C73}" type="presParOf" srcId="{0429C264-12A3-4654-9663-01C269B67743}" destId="{AD3C0C0F-D158-4624-91E1-2572CB66AC8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F7F018-1635-4D30-B13C-F98BC78666CA}">
      <dsp:nvSpPr>
        <dsp:cNvPr id="0" name=""/>
        <dsp:cNvSpPr/>
      </dsp:nvSpPr>
      <dsp:spPr>
        <a:xfrm>
          <a:off x="1384291" y="472767"/>
          <a:ext cx="1631533" cy="81576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Scope</a:t>
          </a:r>
          <a:endParaRPr lang="en-US" sz="1900" kern="1200" noProof="0" dirty="0"/>
        </a:p>
      </dsp:txBody>
      <dsp:txXfrm>
        <a:off x="1408184" y="496660"/>
        <a:ext cx="1583747" cy="767980"/>
      </dsp:txXfrm>
    </dsp:sp>
    <dsp:sp modelId="{F9CB9145-3B7D-436E-B4DD-9B4E14D9E57F}">
      <dsp:nvSpPr>
        <dsp:cNvPr id="0" name=""/>
        <dsp:cNvSpPr/>
      </dsp:nvSpPr>
      <dsp:spPr>
        <a:xfrm rot="19457599">
          <a:off x="2940283" y="632802"/>
          <a:ext cx="8036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03696" y="13315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noProof="0" dirty="0"/>
        </a:p>
      </dsp:txBody>
      <dsp:txXfrm>
        <a:off x="3322039" y="626026"/>
        <a:ext cx="40184" cy="40184"/>
      </dsp:txXfrm>
    </dsp:sp>
    <dsp:sp modelId="{A636AD6C-1741-4350-BD5B-D55675EEF5C8}">
      <dsp:nvSpPr>
        <dsp:cNvPr id="0" name=""/>
        <dsp:cNvSpPr/>
      </dsp:nvSpPr>
      <dsp:spPr>
        <a:xfrm>
          <a:off x="3668438" y="3701"/>
          <a:ext cx="1631533" cy="815766"/>
        </a:xfrm>
        <a:prstGeom prst="roundRect">
          <a:avLst>
            <a:gd name="adj" fmla="val 10000"/>
          </a:avLst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Multi-mission</a:t>
          </a:r>
          <a:endParaRPr lang="en-US" sz="1900" kern="1200" noProof="0" dirty="0"/>
        </a:p>
      </dsp:txBody>
      <dsp:txXfrm>
        <a:off x="3692331" y="27594"/>
        <a:ext cx="1583747" cy="767980"/>
      </dsp:txXfrm>
    </dsp:sp>
    <dsp:sp modelId="{FFF20470-60F4-4D14-9775-0BFBCE9215DC}">
      <dsp:nvSpPr>
        <dsp:cNvPr id="0" name=""/>
        <dsp:cNvSpPr/>
      </dsp:nvSpPr>
      <dsp:spPr>
        <a:xfrm rot="2142401">
          <a:off x="2940283" y="1101869"/>
          <a:ext cx="8036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03696" y="13315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noProof="0" dirty="0"/>
        </a:p>
      </dsp:txBody>
      <dsp:txXfrm>
        <a:off x="3322039" y="1095092"/>
        <a:ext cx="40184" cy="40184"/>
      </dsp:txXfrm>
    </dsp:sp>
    <dsp:sp modelId="{3EEFA141-10EB-4B4B-875B-E6AE09CAB2C8}">
      <dsp:nvSpPr>
        <dsp:cNvPr id="0" name=""/>
        <dsp:cNvSpPr/>
      </dsp:nvSpPr>
      <dsp:spPr>
        <a:xfrm>
          <a:off x="3668438" y="941833"/>
          <a:ext cx="1631533" cy="815766"/>
        </a:xfrm>
        <a:prstGeom prst="roundRect">
          <a:avLst>
            <a:gd name="adj" fmla="val 10000"/>
          </a:avLst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Dedicated to one mission</a:t>
          </a:r>
          <a:endParaRPr lang="en-US" sz="1900" kern="1200" noProof="0" dirty="0"/>
        </a:p>
      </dsp:txBody>
      <dsp:txXfrm>
        <a:off x="3692331" y="965726"/>
        <a:ext cx="1583747" cy="767980"/>
      </dsp:txXfrm>
    </dsp:sp>
    <dsp:sp modelId="{F086B624-3E15-48E0-A43E-1873769883A5}">
      <dsp:nvSpPr>
        <dsp:cNvPr id="0" name=""/>
        <dsp:cNvSpPr/>
      </dsp:nvSpPr>
      <dsp:spPr>
        <a:xfrm>
          <a:off x="1384291" y="2349032"/>
          <a:ext cx="1631533" cy="81576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Unicity constraint</a:t>
          </a:r>
          <a:endParaRPr lang="en-US" sz="1900" kern="1200" noProof="0" dirty="0"/>
        </a:p>
      </dsp:txBody>
      <dsp:txXfrm>
        <a:off x="1408184" y="2372925"/>
        <a:ext cx="1583747" cy="767980"/>
      </dsp:txXfrm>
    </dsp:sp>
    <dsp:sp modelId="{0E089DA5-9351-4D96-B23F-3343D8F381FA}">
      <dsp:nvSpPr>
        <dsp:cNvPr id="0" name=""/>
        <dsp:cNvSpPr/>
      </dsp:nvSpPr>
      <dsp:spPr>
        <a:xfrm rot="19457599">
          <a:off x="2940283" y="2509067"/>
          <a:ext cx="8036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03696" y="13315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noProof="0" dirty="0"/>
        </a:p>
      </dsp:txBody>
      <dsp:txXfrm>
        <a:off x="3322039" y="2502290"/>
        <a:ext cx="40184" cy="40184"/>
      </dsp:txXfrm>
    </dsp:sp>
    <dsp:sp modelId="{99429DA4-5B45-4A7D-B5A1-B4EA1CBE6A6A}">
      <dsp:nvSpPr>
        <dsp:cNvPr id="0" name=""/>
        <dsp:cNvSpPr/>
      </dsp:nvSpPr>
      <dsp:spPr>
        <a:xfrm>
          <a:off x="3668438" y="1879965"/>
          <a:ext cx="1631533" cy="815766"/>
        </a:xfrm>
        <a:prstGeom prst="roundRect">
          <a:avLst>
            <a:gd name="adj" fmla="val 10000"/>
          </a:avLst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Shall be unique (central)</a:t>
          </a:r>
          <a:endParaRPr lang="en-US" sz="1900" kern="1200" noProof="0" dirty="0"/>
        </a:p>
      </dsp:txBody>
      <dsp:txXfrm>
        <a:off x="3692331" y="1903858"/>
        <a:ext cx="1583747" cy="767980"/>
      </dsp:txXfrm>
    </dsp:sp>
    <dsp:sp modelId="{ED182A13-9266-4348-AC27-8D1130745A6C}">
      <dsp:nvSpPr>
        <dsp:cNvPr id="0" name=""/>
        <dsp:cNvSpPr/>
      </dsp:nvSpPr>
      <dsp:spPr>
        <a:xfrm rot="2142401">
          <a:off x="2940283" y="2978133"/>
          <a:ext cx="8036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03696" y="13315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3322039" y="2971356"/>
        <a:ext cx="40184" cy="40184"/>
      </dsp:txXfrm>
    </dsp:sp>
    <dsp:sp modelId="{07FF94EF-5844-4AFA-AFFB-03E7457002FD}">
      <dsp:nvSpPr>
        <dsp:cNvPr id="0" name=""/>
        <dsp:cNvSpPr/>
      </dsp:nvSpPr>
      <dsp:spPr>
        <a:xfrm>
          <a:off x="3668438" y="2818098"/>
          <a:ext cx="1631533" cy="815766"/>
        </a:xfrm>
        <a:prstGeom prst="roundRect">
          <a:avLst>
            <a:gd name="adj" fmla="val 10000"/>
          </a:avLst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Could be many</a:t>
          </a:r>
          <a:endParaRPr lang="en-US" sz="1900" kern="1200" noProof="0" dirty="0"/>
        </a:p>
      </dsp:txBody>
      <dsp:txXfrm>
        <a:off x="3692331" y="2841991"/>
        <a:ext cx="1583747" cy="767980"/>
      </dsp:txXfrm>
    </dsp:sp>
    <dsp:sp modelId="{1814B5E1-5369-4418-889C-8737ED60F0FA}">
      <dsp:nvSpPr>
        <dsp:cNvPr id="0" name=""/>
        <dsp:cNvSpPr/>
      </dsp:nvSpPr>
      <dsp:spPr>
        <a:xfrm>
          <a:off x="1384291" y="4225296"/>
          <a:ext cx="1631533" cy="81576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Optionality</a:t>
          </a:r>
          <a:endParaRPr lang="en-US" sz="1900" kern="1200" noProof="0" dirty="0"/>
        </a:p>
      </dsp:txBody>
      <dsp:txXfrm>
        <a:off x="1408184" y="4249189"/>
        <a:ext cx="1583747" cy="767980"/>
      </dsp:txXfrm>
    </dsp:sp>
    <dsp:sp modelId="{29DEC0C3-5BD8-4F7D-A644-0FA44EB5D1E6}">
      <dsp:nvSpPr>
        <dsp:cNvPr id="0" name=""/>
        <dsp:cNvSpPr/>
      </dsp:nvSpPr>
      <dsp:spPr>
        <a:xfrm rot="19457599">
          <a:off x="2940283" y="4385331"/>
          <a:ext cx="8036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03696" y="13315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3322039" y="4378554"/>
        <a:ext cx="40184" cy="40184"/>
      </dsp:txXfrm>
    </dsp:sp>
    <dsp:sp modelId="{593DF3CA-36C1-4C54-9215-41CF51476B03}">
      <dsp:nvSpPr>
        <dsp:cNvPr id="0" name=""/>
        <dsp:cNvSpPr/>
      </dsp:nvSpPr>
      <dsp:spPr>
        <a:xfrm>
          <a:off x="3668438" y="3756230"/>
          <a:ext cx="1631533" cy="815766"/>
        </a:xfrm>
        <a:prstGeom prst="roundRect">
          <a:avLst>
            <a:gd name="adj" fmla="val 10000"/>
          </a:avLst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Mandatory</a:t>
          </a:r>
          <a:endParaRPr lang="en-US" sz="1900" kern="1200" noProof="0" dirty="0"/>
        </a:p>
      </dsp:txBody>
      <dsp:txXfrm>
        <a:off x="3692331" y="3780123"/>
        <a:ext cx="1583747" cy="767980"/>
      </dsp:txXfrm>
    </dsp:sp>
    <dsp:sp modelId="{D10E3C17-02F0-49A8-A88C-B7F750AA395B}">
      <dsp:nvSpPr>
        <dsp:cNvPr id="0" name=""/>
        <dsp:cNvSpPr/>
      </dsp:nvSpPr>
      <dsp:spPr>
        <a:xfrm rot="2142401">
          <a:off x="2940283" y="4854397"/>
          <a:ext cx="80369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03696" y="13315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3322039" y="4847620"/>
        <a:ext cx="40184" cy="40184"/>
      </dsp:txXfrm>
    </dsp:sp>
    <dsp:sp modelId="{D96CF62A-B568-4C37-92AA-C13BB04A03B5}">
      <dsp:nvSpPr>
        <dsp:cNvPr id="0" name=""/>
        <dsp:cNvSpPr/>
      </dsp:nvSpPr>
      <dsp:spPr>
        <a:xfrm>
          <a:off x="3668438" y="4694362"/>
          <a:ext cx="1631533" cy="815766"/>
        </a:xfrm>
        <a:prstGeom prst="roundRect">
          <a:avLst>
            <a:gd name="adj" fmla="val 10000"/>
          </a:avLst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Optional</a:t>
          </a:r>
          <a:endParaRPr lang="en-US" sz="1900" kern="1200" noProof="0" dirty="0"/>
        </a:p>
      </dsp:txBody>
      <dsp:txXfrm>
        <a:off x="3692331" y="4718255"/>
        <a:ext cx="1583747" cy="767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5E782-EB21-429C-B20F-B4D4CFC1616A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4AC37-1930-4E42-A005-E73E93AB7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5786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6C6FC-EE8F-4BC5-84E8-9D02F57DC60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605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4AC37-1930-4E42-A005-E73E93AB7B8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01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4AC37-1930-4E42-A005-E73E93AB7B8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989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4AC37-1930-4E42-A005-E73E93AB7B8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4622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4AC37-1930-4E42-A005-E73E93AB7B8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7628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4AC37-1930-4E42-A005-E73E93AB7B8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565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4AC37-1930-4E42-A005-E73E93AB7B8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7756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4AC37-1930-4E42-A005-E73E93AB7B8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823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La</a:t>
            </a:r>
            <a:r>
              <a:rPr lang="fr-FR" baseline="0" dirty="0" smtClean="0"/>
              <a:t> Fédération aura un rôle d’organisation de workflows (ordre d’exécution vers les autres dominos), issus des découvertes de service.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9329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2780-AA50-49D3-93AA-8616BA37BED7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B9B87-A340-4393-9ECB-5D1F7595E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9462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2780-AA50-49D3-93AA-8616BA37BED7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B9B87-A340-4393-9ECB-5D1F7595E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657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2780-AA50-49D3-93AA-8616BA37BED7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B9B87-A340-4393-9ECB-5D1F7595E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20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idx="10"/>
          </p:nvPr>
        </p:nvSpPr>
        <p:spPr>
          <a:xfrm>
            <a:off x="1" y="0"/>
            <a:ext cx="12192316" cy="6858000"/>
          </a:xfrm>
          <a:prstGeom prst="rect">
            <a:avLst/>
          </a:prstGeom>
          <a:solidFill>
            <a:srgbClr val="05060C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pPr algn="l"/>
            <a:r>
              <a:rPr lang="en-US" sz="100"/>
              <a:t> 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0"/>
          </p:nvPr>
        </p:nvSpPr>
        <p:spPr>
          <a:xfrm>
            <a:off x="8417976" y="5706111"/>
            <a:ext cx="3263661" cy="1377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715" rIns="0" bIns="0" anchor="t"/>
          <a:lstStyle>
            <a:lvl1pPr marL="0" marR="0" indent="0" algn="l">
              <a:lnSpc>
                <a:spcPts val="998"/>
              </a:lnSpc>
              <a:spcAft>
                <a:spcPts val="0"/>
              </a:spcAft>
              <a:defRPr/>
            </a:lvl1pPr>
          </a:lstStyle>
          <a:p>
            <a:pPr marL="0" marR="0" indent="0" algn="l">
              <a:lnSpc>
                <a:spcPts val="1000"/>
              </a:lnSpc>
              <a:spcAft>
                <a:spcPts val="0"/>
              </a:spcAft>
            </a:pPr>
            <a:r>
              <a:rPr lang="fr-FR" sz="948" spc="-5">
                <a:solidFill>
                  <a:srgbClr val="FF0000"/>
                </a:solidFill>
                <a:latin typeface="Arial" panose="02020603050405020304" pitchFamily="2"/>
              </a:rPr>
              <a:t>Airbus Defence and Space SAS Proprietary and Confidential 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0"/>
          </p:nvPr>
        </p:nvSpPr>
        <p:spPr>
          <a:xfrm>
            <a:off x="675415" y="4430395"/>
            <a:ext cx="2551497" cy="5283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1910" rIns="0" bIns="0" anchor="t"/>
          <a:lstStyle>
            <a:lvl1pPr marL="0" marR="0" indent="0" algn="l">
              <a:lnSpc>
                <a:spcPts val="3792"/>
              </a:lnSpc>
              <a:spcAft>
                <a:spcPts val="0"/>
              </a:spcAft>
              <a:defRPr/>
            </a:lvl1pPr>
          </a:lstStyle>
          <a:p>
            <a:pPr marL="0" marR="0" indent="0" algn="l">
              <a:lnSpc>
                <a:spcPts val="3800"/>
              </a:lnSpc>
              <a:spcAft>
                <a:spcPts val="0"/>
              </a:spcAft>
            </a:pPr>
            <a:r>
              <a:rPr lang="fr-FR" sz="2694" spc="-90">
                <a:solidFill>
                  <a:srgbClr val="FFFFFF"/>
                </a:solidFill>
                <a:latin typeface="Malgun Gothic Semilight" panose="02020603050405020304" pitchFamily="2"/>
              </a:rPr>
              <a:t>Kick Off Meeting 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0"/>
          </p:nvPr>
        </p:nvSpPr>
        <p:spPr>
          <a:xfrm>
            <a:off x="665912" y="5398135"/>
            <a:ext cx="1955915" cy="2552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>
            <a:lvl1pPr marL="0" marR="0" indent="0" algn="l">
              <a:lnSpc>
                <a:spcPts val="1996"/>
              </a:lnSpc>
              <a:spcAft>
                <a:spcPts val="0"/>
              </a:spcAft>
              <a:defRPr/>
            </a:lvl1pPr>
          </a:lstStyle>
          <a:p>
            <a:pPr marL="0" marR="0" indent="0" algn="l">
              <a:lnSpc>
                <a:spcPts val="2000"/>
              </a:lnSpc>
              <a:spcAft>
                <a:spcPts val="0"/>
              </a:spcAft>
            </a:pPr>
            <a:r>
              <a:rPr lang="fr-FR" sz="1746" spc="-70">
                <a:solidFill>
                  <a:srgbClr val="FFFFFF"/>
                </a:solidFill>
                <a:latin typeface="Arial" panose="02020603050405020304" pitchFamily="2"/>
              </a:rPr>
              <a:t>17 Novembre 2021 </a:t>
            </a:r>
          </a:p>
        </p:txBody>
      </p:sp>
    </p:spTree>
    <p:extLst>
      <p:ext uri="{BB962C8B-B14F-4D97-AF65-F5344CB8AC3E}">
        <p14:creationId xmlns:p14="http://schemas.microsoft.com/office/powerpoint/2010/main" val="4891770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/>
          <p:nvPr/>
        </p:nvSpPr>
        <p:spPr>
          <a:xfrm>
            <a:off x="0" y="6120680"/>
            <a:ext cx="12192001" cy="7373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188" tIns="45581" rIns="91188" bIns="45581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795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468680" y="378001"/>
            <a:ext cx="1224411" cy="86461"/>
          </a:xfrm>
          <a:custGeom>
            <a:avLst/>
            <a:gdLst/>
            <a:ahLst/>
            <a:cxnLst/>
            <a:rect l="l" t="t" r="r" b="b"/>
            <a:pathLst>
              <a:path w="5735" h="404" extrusionOk="0">
                <a:moveTo>
                  <a:pt x="68" y="64"/>
                </a:moveTo>
                <a:lnTo>
                  <a:pt x="68" y="64"/>
                </a:lnTo>
                <a:lnTo>
                  <a:pt x="134" y="64"/>
                </a:lnTo>
                <a:cubicBezTo>
                  <a:pt x="240" y="64"/>
                  <a:pt x="263" y="125"/>
                  <a:pt x="263" y="202"/>
                </a:cubicBezTo>
                <a:cubicBezTo>
                  <a:pt x="263" y="279"/>
                  <a:pt x="240" y="340"/>
                  <a:pt x="134" y="340"/>
                </a:cubicBezTo>
                <a:lnTo>
                  <a:pt x="68" y="340"/>
                </a:lnTo>
                <a:lnTo>
                  <a:pt x="68" y="64"/>
                </a:lnTo>
                <a:close/>
                <a:moveTo>
                  <a:pt x="0" y="395"/>
                </a:moveTo>
                <a:lnTo>
                  <a:pt x="0" y="395"/>
                </a:lnTo>
                <a:lnTo>
                  <a:pt x="160" y="395"/>
                </a:lnTo>
                <a:cubicBezTo>
                  <a:pt x="279" y="395"/>
                  <a:pt x="330" y="308"/>
                  <a:pt x="330" y="202"/>
                </a:cubicBezTo>
                <a:cubicBezTo>
                  <a:pt x="330" y="96"/>
                  <a:pt x="279" y="10"/>
                  <a:pt x="160" y="10"/>
                </a:cubicBezTo>
                <a:lnTo>
                  <a:pt x="0" y="10"/>
                </a:lnTo>
                <a:lnTo>
                  <a:pt x="0" y="395"/>
                </a:lnTo>
                <a:close/>
                <a:moveTo>
                  <a:pt x="399" y="395"/>
                </a:moveTo>
                <a:lnTo>
                  <a:pt x="399" y="395"/>
                </a:lnTo>
                <a:lnTo>
                  <a:pt x="680" y="395"/>
                </a:lnTo>
                <a:lnTo>
                  <a:pt x="680" y="336"/>
                </a:lnTo>
                <a:lnTo>
                  <a:pt x="466" y="336"/>
                </a:lnTo>
                <a:lnTo>
                  <a:pt x="466" y="224"/>
                </a:lnTo>
                <a:lnTo>
                  <a:pt x="660" y="224"/>
                </a:lnTo>
                <a:lnTo>
                  <a:pt x="660" y="169"/>
                </a:lnTo>
                <a:lnTo>
                  <a:pt x="466" y="169"/>
                </a:lnTo>
                <a:lnTo>
                  <a:pt x="466" y="68"/>
                </a:lnTo>
                <a:lnTo>
                  <a:pt x="676" y="68"/>
                </a:lnTo>
                <a:lnTo>
                  <a:pt x="676" y="10"/>
                </a:lnTo>
                <a:lnTo>
                  <a:pt x="399" y="10"/>
                </a:lnTo>
                <a:lnTo>
                  <a:pt x="399" y="395"/>
                </a:lnTo>
                <a:close/>
                <a:moveTo>
                  <a:pt x="746" y="395"/>
                </a:moveTo>
                <a:lnTo>
                  <a:pt x="746" y="395"/>
                </a:lnTo>
                <a:lnTo>
                  <a:pt x="813" y="395"/>
                </a:lnTo>
                <a:lnTo>
                  <a:pt x="813" y="224"/>
                </a:lnTo>
                <a:lnTo>
                  <a:pt x="988" y="224"/>
                </a:lnTo>
                <a:lnTo>
                  <a:pt x="988" y="169"/>
                </a:lnTo>
                <a:lnTo>
                  <a:pt x="813" y="169"/>
                </a:lnTo>
                <a:lnTo>
                  <a:pt x="813" y="68"/>
                </a:lnTo>
                <a:lnTo>
                  <a:pt x="1012" y="68"/>
                </a:lnTo>
                <a:lnTo>
                  <a:pt x="1012" y="10"/>
                </a:lnTo>
                <a:lnTo>
                  <a:pt x="746" y="10"/>
                </a:lnTo>
                <a:lnTo>
                  <a:pt x="746" y="395"/>
                </a:lnTo>
                <a:close/>
                <a:moveTo>
                  <a:pt x="1067" y="395"/>
                </a:moveTo>
                <a:lnTo>
                  <a:pt x="1067" y="395"/>
                </a:lnTo>
                <a:lnTo>
                  <a:pt x="1348" y="395"/>
                </a:lnTo>
                <a:lnTo>
                  <a:pt x="1348" y="336"/>
                </a:lnTo>
                <a:lnTo>
                  <a:pt x="1135" y="336"/>
                </a:lnTo>
                <a:lnTo>
                  <a:pt x="1135" y="224"/>
                </a:lnTo>
                <a:lnTo>
                  <a:pt x="1329" y="224"/>
                </a:lnTo>
                <a:lnTo>
                  <a:pt x="1329" y="169"/>
                </a:lnTo>
                <a:lnTo>
                  <a:pt x="1135" y="169"/>
                </a:lnTo>
                <a:lnTo>
                  <a:pt x="1135" y="68"/>
                </a:lnTo>
                <a:lnTo>
                  <a:pt x="1344" y="68"/>
                </a:lnTo>
                <a:lnTo>
                  <a:pt x="1344" y="10"/>
                </a:lnTo>
                <a:lnTo>
                  <a:pt x="1067" y="10"/>
                </a:lnTo>
                <a:lnTo>
                  <a:pt x="1067" y="395"/>
                </a:lnTo>
                <a:close/>
                <a:moveTo>
                  <a:pt x="1413" y="395"/>
                </a:moveTo>
                <a:lnTo>
                  <a:pt x="1413" y="395"/>
                </a:lnTo>
                <a:lnTo>
                  <a:pt x="1477" y="395"/>
                </a:lnTo>
                <a:lnTo>
                  <a:pt x="1477" y="111"/>
                </a:lnTo>
                <a:lnTo>
                  <a:pt x="1479" y="111"/>
                </a:lnTo>
                <a:lnTo>
                  <a:pt x="1654" y="395"/>
                </a:lnTo>
                <a:lnTo>
                  <a:pt x="1725" y="395"/>
                </a:lnTo>
                <a:lnTo>
                  <a:pt x="1725" y="10"/>
                </a:lnTo>
                <a:lnTo>
                  <a:pt x="1661" y="10"/>
                </a:lnTo>
                <a:lnTo>
                  <a:pt x="1661" y="293"/>
                </a:lnTo>
                <a:lnTo>
                  <a:pt x="1660" y="293"/>
                </a:lnTo>
                <a:lnTo>
                  <a:pt x="1484" y="10"/>
                </a:lnTo>
                <a:lnTo>
                  <a:pt x="1413" y="10"/>
                </a:lnTo>
                <a:lnTo>
                  <a:pt x="1413" y="395"/>
                </a:lnTo>
                <a:close/>
                <a:moveTo>
                  <a:pt x="2141" y="132"/>
                </a:moveTo>
                <a:lnTo>
                  <a:pt x="2141" y="132"/>
                </a:lnTo>
                <a:cubicBezTo>
                  <a:pt x="2133" y="49"/>
                  <a:pt x="2064" y="1"/>
                  <a:pt x="1977" y="0"/>
                </a:cubicBezTo>
                <a:cubicBezTo>
                  <a:pt x="1862" y="0"/>
                  <a:pt x="1793" y="92"/>
                  <a:pt x="1793" y="202"/>
                </a:cubicBezTo>
                <a:cubicBezTo>
                  <a:pt x="1793" y="312"/>
                  <a:pt x="1862" y="404"/>
                  <a:pt x="1977" y="404"/>
                </a:cubicBezTo>
                <a:cubicBezTo>
                  <a:pt x="2071" y="404"/>
                  <a:pt x="2136" y="340"/>
                  <a:pt x="2141" y="248"/>
                </a:cubicBezTo>
                <a:lnTo>
                  <a:pt x="2075" y="248"/>
                </a:lnTo>
                <a:cubicBezTo>
                  <a:pt x="2070" y="304"/>
                  <a:pt x="2037" y="349"/>
                  <a:pt x="1977" y="349"/>
                </a:cubicBezTo>
                <a:cubicBezTo>
                  <a:pt x="1895" y="349"/>
                  <a:pt x="1860" y="276"/>
                  <a:pt x="1860" y="202"/>
                </a:cubicBezTo>
                <a:cubicBezTo>
                  <a:pt x="1860" y="128"/>
                  <a:pt x="1895" y="55"/>
                  <a:pt x="1977" y="55"/>
                </a:cubicBezTo>
                <a:cubicBezTo>
                  <a:pt x="2033" y="55"/>
                  <a:pt x="2062" y="88"/>
                  <a:pt x="2073" y="132"/>
                </a:cubicBezTo>
                <a:lnTo>
                  <a:pt x="2141" y="132"/>
                </a:lnTo>
                <a:close/>
                <a:moveTo>
                  <a:pt x="2210" y="395"/>
                </a:moveTo>
                <a:lnTo>
                  <a:pt x="2210" y="395"/>
                </a:lnTo>
                <a:lnTo>
                  <a:pt x="2491" y="395"/>
                </a:lnTo>
                <a:lnTo>
                  <a:pt x="2491" y="336"/>
                </a:lnTo>
                <a:lnTo>
                  <a:pt x="2277" y="336"/>
                </a:lnTo>
                <a:lnTo>
                  <a:pt x="2277" y="224"/>
                </a:lnTo>
                <a:lnTo>
                  <a:pt x="2471" y="224"/>
                </a:lnTo>
                <a:lnTo>
                  <a:pt x="2471" y="169"/>
                </a:lnTo>
                <a:lnTo>
                  <a:pt x="2277" y="169"/>
                </a:lnTo>
                <a:lnTo>
                  <a:pt x="2277" y="68"/>
                </a:lnTo>
                <a:lnTo>
                  <a:pt x="2487" y="68"/>
                </a:lnTo>
                <a:lnTo>
                  <a:pt x="2487" y="10"/>
                </a:lnTo>
                <a:lnTo>
                  <a:pt x="2210" y="10"/>
                </a:lnTo>
                <a:lnTo>
                  <a:pt x="2210" y="395"/>
                </a:lnTo>
                <a:close/>
                <a:moveTo>
                  <a:pt x="2837" y="76"/>
                </a:moveTo>
                <a:lnTo>
                  <a:pt x="2837" y="76"/>
                </a:lnTo>
                <a:lnTo>
                  <a:pt x="2839" y="76"/>
                </a:lnTo>
                <a:lnTo>
                  <a:pt x="2897" y="241"/>
                </a:lnTo>
                <a:lnTo>
                  <a:pt x="2779" y="241"/>
                </a:lnTo>
                <a:lnTo>
                  <a:pt x="2837" y="76"/>
                </a:lnTo>
                <a:close/>
                <a:moveTo>
                  <a:pt x="2655" y="395"/>
                </a:moveTo>
                <a:lnTo>
                  <a:pt x="2655" y="395"/>
                </a:lnTo>
                <a:lnTo>
                  <a:pt x="2724" y="395"/>
                </a:lnTo>
                <a:lnTo>
                  <a:pt x="2761" y="293"/>
                </a:lnTo>
                <a:lnTo>
                  <a:pt x="2914" y="293"/>
                </a:lnTo>
                <a:lnTo>
                  <a:pt x="2950" y="395"/>
                </a:lnTo>
                <a:lnTo>
                  <a:pt x="3023" y="395"/>
                </a:lnTo>
                <a:lnTo>
                  <a:pt x="2874" y="10"/>
                </a:lnTo>
                <a:lnTo>
                  <a:pt x="2803" y="10"/>
                </a:lnTo>
                <a:lnTo>
                  <a:pt x="2655" y="395"/>
                </a:lnTo>
                <a:close/>
                <a:moveTo>
                  <a:pt x="3068" y="395"/>
                </a:moveTo>
                <a:lnTo>
                  <a:pt x="3068" y="395"/>
                </a:lnTo>
                <a:lnTo>
                  <a:pt x="3132" y="395"/>
                </a:lnTo>
                <a:lnTo>
                  <a:pt x="3132" y="111"/>
                </a:lnTo>
                <a:lnTo>
                  <a:pt x="3133" y="111"/>
                </a:lnTo>
                <a:lnTo>
                  <a:pt x="3309" y="395"/>
                </a:lnTo>
                <a:lnTo>
                  <a:pt x="3380" y="395"/>
                </a:lnTo>
                <a:lnTo>
                  <a:pt x="3380" y="10"/>
                </a:lnTo>
                <a:lnTo>
                  <a:pt x="3316" y="10"/>
                </a:lnTo>
                <a:lnTo>
                  <a:pt x="3316" y="293"/>
                </a:lnTo>
                <a:lnTo>
                  <a:pt x="3315" y="293"/>
                </a:lnTo>
                <a:lnTo>
                  <a:pt x="3139" y="10"/>
                </a:lnTo>
                <a:lnTo>
                  <a:pt x="3068" y="10"/>
                </a:lnTo>
                <a:lnTo>
                  <a:pt x="3068" y="395"/>
                </a:lnTo>
                <a:close/>
                <a:moveTo>
                  <a:pt x="3535" y="64"/>
                </a:moveTo>
                <a:lnTo>
                  <a:pt x="3535" y="64"/>
                </a:lnTo>
                <a:lnTo>
                  <a:pt x="3601" y="64"/>
                </a:lnTo>
                <a:cubicBezTo>
                  <a:pt x="3707" y="64"/>
                  <a:pt x="3729" y="125"/>
                  <a:pt x="3729" y="202"/>
                </a:cubicBezTo>
                <a:cubicBezTo>
                  <a:pt x="3729" y="279"/>
                  <a:pt x="3707" y="340"/>
                  <a:pt x="3601" y="340"/>
                </a:cubicBezTo>
                <a:lnTo>
                  <a:pt x="3535" y="340"/>
                </a:lnTo>
                <a:lnTo>
                  <a:pt x="3535" y="64"/>
                </a:lnTo>
                <a:close/>
                <a:moveTo>
                  <a:pt x="3467" y="395"/>
                </a:moveTo>
                <a:lnTo>
                  <a:pt x="3467" y="395"/>
                </a:lnTo>
                <a:lnTo>
                  <a:pt x="3627" y="395"/>
                </a:lnTo>
                <a:cubicBezTo>
                  <a:pt x="3746" y="395"/>
                  <a:pt x="3797" y="308"/>
                  <a:pt x="3797" y="202"/>
                </a:cubicBezTo>
                <a:cubicBezTo>
                  <a:pt x="3797" y="96"/>
                  <a:pt x="3746" y="10"/>
                  <a:pt x="3627" y="10"/>
                </a:cubicBezTo>
                <a:lnTo>
                  <a:pt x="3467" y="10"/>
                </a:lnTo>
                <a:lnTo>
                  <a:pt x="3467" y="395"/>
                </a:lnTo>
                <a:close/>
                <a:moveTo>
                  <a:pt x="3984" y="266"/>
                </a:moveTo>
                <a:lnTo>
                  <a:pt x="3984" y="266"/>
                </a:lnTo>
                <a:cubicBezTo>
                  <a:pt x="3985" y="362"/>
                  <a:pt x="4056" y="404"/>
                  <a:pt x="4144" y="404"/>
                </a:cubicBezTo>
                <a:cubicBezTo>
                  <a:pt x="4221" y="404"/>
                  <a:pt x="4297" y="369"/>
                  <a:pt x="4297" y="283"/>
                </a:cubicBezTo>
                <a:cubicBezTo>
                  <a:pt x="4297" y="243"/>
                  <a:pt x="4273" y="200"/>
                  <a:pt x="4222" y="185"/>
                </a:cubicBezTo>
                <a:cubicBezTo>
                  <a:pt x="4202" y="179"/>
                  <a:pt x="4117" y="157"/>
                  <a:pt x="4111" y="155"/>
                </a:cubicBezTo>
                <a:cubicBezTo>
                  <a:pt x="4084" y="148"/>
                  <a:pt x="4065" y="132"/>
                  <a:pt x="4065" y="105"/>
                </a:cubicBezTo>
                <a:cubicBezTo>
                  <a:pt x="4065" y="67"/>
                  <a:pt x="4105" y="55"/>
                  <a:pt x="4136" y="55"/>
                </a:cubicBezTo>
                <a:cubicBezTo>
                  <a:pt x="4183" y="55"/>
                  <a:pt x="4216" y="74"/>
                  <a:pt x="4219" y="123"/>
                </a:cubicBezTo>
                <a:lnTo>
                  <a:pt x="4287" y="123"/>
                </a:lnTo>
                <a:cubicBezTo>
                  <a:pt x="4287" y="43"/>
                  <a:pt x="4219" y="0"/>
                  <a:pt x="4139" y="0"/>
                </a:cubicBezTo>
                <a:cubicBezTo>
                  <a:pt x="4069" y="0"/>
                  <a:pt x="3998" y="36"/>
                  <a:pt x="3998" y="114"/>
                </a:cubicBezTo>
                <a:cubicBezTo>
                  <a:pt x="3998" y="154"/>
                  <a:pt x="4017" y="193"/>
                  <a:pt x="4083" y="211"/>
                </a:cubicBezTo>
                <a:cubicBezTo>
                  <a:pt x="4136" y="226"/>
                  <a:pt x="4171" y="233"/>
                  <a:pt x="4198" y="243"/>
                </a:cubicBezTo>
                <a:cubicBezTo>
                  <a:pt x="4214" y="249"/>
                  <a:pt x="4230" y="261"/>
                  <a:pt x="4230" y="291"/>
                </a:cubicBezTo>
                <a:cubicBezTo>
                  <a:pt x="4230" y="320"/>
                  <a:pt x="4208" y="349"/>
                  <a:pt x="4149" y="349"/>
                </a:cubicBezTo>
                <a:cubicBezTo>
                  <a:pt x="4095" y="349"/>
                  <a:pt x="4051" y="326"/>
                  <a:pt x="4051" y="266"/>
                </a:cubicBezTo>
                <a:lnTo>
                  <a:pt x="3984" y="266"/>
                </a:lnTo>
                <a:close/>
                <a:moveTo>
                  <a:pt x="4432" y="64"/>
                </a:moveTo>
                <a:lnTo>
                  <a:pt x="4432" y="64"/>
                </a:lnTo>
                <a:lnTo>
                  <a:pt x="4532" y="64"/>
                </a:lnTo>
                <a:cubicBezTo>
                  <a:pt x="4567" y="64"/>
                  <a:pt x="4598" y="77"/>
                  <a:pt x="4598" y="128"/>
                </a:cubicBezTo>
                <a:cubicBezTo>
                  <a:pt x="4598" y="177"/>
                  <a:pt x="4561" y="192"/>
                  <a:pt x="4531" y="192"/>
                </a:cubicBezTo>
                <a:lnTo>
                  <a:pt x="4432" y="192"/>
                </a:lnTo>
                <a:lnTo>
                  <a:pt x="4432" y="64"/>
                </a:lnTo>
                <a:close/>
                <a:moveTo>
                  <a:pt x="4365" y="395"/>
                </a:moveTo>
                <a:lnTo>
                  <a:pt x="4365" y="395"/>
                </a:lnTo>
                <a:lnTo>
                  <a:pt x="4432" y="395"/>
                </a:lnTo>
                <a:lnTo>
                  <a:pt x="4432" y="247"/>
                </a:lnTo>
                <a:lnTo>
                  <a:pt x="4535" y="247"/>
                </a:lnTo>
                <a:cubicBezTo>
                  <a:pt x="4645" y="248"/>
                  <a:pt x="4666" y="177"/>
                  <a:pt x="4666" y="129"/>
                </a:cubicBezTo>
                <a:cubicBezTo>
                  <a:pt x="4666" y="81"/>
                  <a:pt x="4645" y="10"/>
                  <a:pt x="4535" y="10"/>
                </a:cubicBezTo>
                <a:lnTo>
                  <a:pt x="4365" y="10"/>
                </a:lnTo>
                <a:lnTo>
                  <a:pt x="4365" y="395"/>
                </a:lnTo>
                <a:close/>
                <a:moveTo>
                  <a:pt x="4841" y="76"/>
                </a:moveTo>
                <a:lnTo>
                  <a:pt x="4841" y="76"/>
                </a:lnTo>
                <a:lnTo>
                  <a:pt x="4842" y="76"/>
                </a:lnTo>
                <a:lnTo>
                  <a:pt x="4900" y="241"/>
                </a:lnTo>
                <a:lnTo>
                  <a:pt x="4782" y="241"/>
                </a:lnTo>
                <a:lnTo>
                  <a:pt x="4841" y="76"/>
                </a:lnTo>
                <a:close/>
                <a:moveTo>
                  <a:pt x="4658" y="395"/>
                </a:moveTo>
                <a:lnTo>
                  <a:pt x="4658" y="395"/>
                </a:lnTo>
                <a:lnTo>
                  <a:pt x="4728" y="395"/>
                </a:lnTo>
                <a:lnTo>
                  <a:pt x="4764" y="293"/>
                </a:lnTo>
                <a:lnTo>
                  <a:pt x="4918" y="293"/>
                </a:lnTo>
                <a:lnTo>
                  <a:pt x="4954" y="395"/>
                </a:lnTo>
                <a:lnTo>
                  <a:pt x="5026" y="395"/>
                </a:lnTo>
                <a:lnTo>
                  <a:pt x="4878" y="10"/>
                </a:lnTo>
                <a:lnTo>
                  <a:pt x="4806" y="10"/>
                </a:lnTo>
                <a:lnTo>
                  <a:pt x="4658" y="395"/>
                </a:lnTo>
                <a:close/>
                <a:moveTo>
                  <a:pt x="5385" y="132"/>
                </a:moveTo>
                <a:lnTo>
                  <a:pt x="5385" y="132"/>
                </a:lnTo>
                <a:cubicBezTo>
                  <a:pt x="5377" y="49"/>
                  <a:pt x="5308" y="1"/>
                  <a:pt x="5221" y="0"/>
                </a:cubicBezTo>
                <a:cubicBezTo>
                  <a:pt x="5106" y="0"/>
                  <a:pt x="5037" y="92"/>
                  <a:pt x="5037" y="202"/>
                </a:cubicBezTo>
                <a:cubicBezTo>
                  <a:pt x="5037" y="312"/>
                  <a:pt x="5106" y="404"/>
                  <a:pt x="5221" y="404"/>
                </a:cubicBezTo>
                <a:cubicBezTo>
                  <a:pt x="5315" y="404"/>
                  <a:pt x="5380" y="340"/>
                  <a:pt x="5385" y="248"/>
                </a:cubicBezTo>
                <a:lnTo>
                  <a:pt x="5320" y="248"/>
                </a:lnTo>
                <a:cubicBezTo>
                  <a:pt x="5314" y="304"/>
                  <a:pt x="5281" y="349"/>
                  <a:pt x="5221" y="349"/>
                </a:cubicBezTo>
                <a:cubicBezTo>
                  <a:pt x="5139" y="349"/>
                  <a:pt x="5104" y="276"/>
                  <a:pt x="5104" y="202"/>
                </a:cubicBezTo>
                <a:cubicBezTo>
                  <a:pt x="5104" y="128"/>
                  <a:pt x="5139" y="55"/>
                  <a:pt x="5221" y="55"/>
                </a:cubicBezTo>
                <a:cubicBezTo>
                  <a:pt x="5278" y="55"/>
                  <a:pt x="5306" y="88"/>
                  <a:pt x="5317" y="132"/>
                </a:cubicBezTo>
                <a:lnTo>
                  <a:pt x="5385" y="132"/>
                </a:lnTo>
                <a:close/>
                <a:moveTo>
                  <a:pt x="5454" y="395"/>
                </a:moveTo>
                <a:lnTo>
                  <a:pt x="5454" y="395"/>
                </a:lnTo>
                <a:lnTo>
                  <a:pt x="5735" y="395"/>
                </a:lnTo>
                <a:lnTo>
                  <a:pt x="5735" y="336"/>
                </a:lnTo>
                <a:lnTo>
                  <a:pt x="5521" y="336"/>
                </a:lnTo>
                <a:lnTo>
                  <a:pt x="5521" y="224"/>
                </a:lnTo>
                <a:lnTo>
                  <a:pt x="5716" y="224"/>
                </a:lnTo>
                <a:lnTo>
                  <a:pt x="5716" y="169"/>
                </a:lnTo>
                <a:lnTo>
                  <a:pt x="5521" y="169"/>
                </a:lnTo>
                <a:lnTo>
                  <a:pt x="5521" y="68"/>
                </a:lnTo>
                <a:lnTo>
                  <a:pt x="5731" y="68"/>
                </a:lnTo>
                <a:lnTo>
                  <a:pt x="5731" y="10"/>
                </a:lnTo>
                <a:lnTo>
                  <a:pt x="5454" y="10"/>
                </a:lnTo>
                <a:lnTo>
                  <a:pt x="5454" y="395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188" tIns="45581" rIns="91188" bIns="4558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95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3"/>
          <p:cNvSpPr txBox="1"/>
          <p:nvPr/>
        </p:nvSpPr>
        <p:spPr>
          <a:xfrm>
            <a:off x="8281378" y="247991"/>
            <a:ext cx="3640137" cy="216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88" tIns="45581" rIns="91188" bIns="45581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8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Airbus Defence and Space SAS Proprietary and Confidential </a:t>
            </a:r>
            <a:endParaRPr sz="1795"/>
          </a:p>
        </p:txBody>
      </p:sp>
      <p:cxnSp>
        <p:nvCxnSpPr>
          <p:cNvPr id="33" name="Google Shape;33;p3"/>
          <p:cNvCxnSpPr/>
          <p:nvPr/>
        </p:nvCxnSpPr>
        <p:spPr>
          <a:xfrm>
            <a:off x="202673" y="6120679"/>
            <a:ext cx="11786655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" name="Google Shape;34;p3"/>
          <p:cNvCxnSpPr/>
          <p:nvPr/>
        </p:nvCxnSpPr>
        <p:spPr>
          <a:xfrm>
            <a:off x="11047638" y="6226730"/>
            <a:ext cx="0" cy="50405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" name="Google Shape;35;p3"/>
          <p:cNvSpPr txBox="1"/>
          <p:nvPr/>
        </p:nvSpPr>
        <p:spPr>
          <a:xfrm>
            <a:off x="11195288" y="6310439"/>
            <a:ext cx="6463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188" tIns="45581" rIns="91188" bIns="45581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795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‹N°›</a:t>
            </a:fld>
            <a:endParaRPr sz="1795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3"/>
          <p:cNvSpPr txBox="1">
            <a:spLocks noGrp="1"/>
          </p:cNvSpPr>
          <p:nvPr>
            <p:ph type="title"/>
          </p:nvPr>
        </p:nvSpPr>
        <p:spPr>
          <a:xfrm>
            <a:off x="435306" y="620688"/>
            <a:ext cx="10972800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39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795"/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body" idx="1"/>
          </p:nvPr>
        </p:nvSpPr>
        <p:spPr>
          <a:xfrm>
            <a:off x="422118" y="1340769"/>
            <a:ext cx="10988634" cy="4536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6011" marR="0" lvl="0" indent="-354675" algn="l" rtl="0">
              <a:spcBef>
                <a:spcPts val="399"/>
              </a:spcBef>
              <a:spcAft>
                <a:spcPts val="0"/>
              </a:spcAft>
              <a:buClr>
                <a:schemeClr val="dk2"/>
              </a:buClr>
              <a:buSzPts val="2000"/>
              <a:buFont typeface="Noto Sans Symbols"/>
              <a:buChar char="▪"/>
              <a:defRPr sz="1995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2023" marR="0" lvl="1" indent="-342008" algn="l" rtl="0">
              <a:spcBef>
                <a:spcPts val="359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ourier New"/>
              <a:buChar char="o"/>
              <a:defRPr sz="1795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68034" marR="0" lvl="2" indent="-329341" algn="l" rtl="0">
              <a:spcBef>
                <a:spcPts val="319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59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4045" marR="0" lvl="3" indent="-316675" algn="l" rtl="0">
              <a:spcBef>
                <a:spcPts val="279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–"/>
              <a:defRPr sz="139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0056" marR="0" lvl="4" indent="-316675" algn="l" rtl="0">
              <a:spcBef>
                <a:spcPts val="279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»"/>
              <a:defRPr sz="1396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36068" marR="0" lvl="5" indent="-354675" algn="l" rtl="0">
              <a:spcBef>
                <a:spcPts val="3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9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192079" marR="0" lvl="6" indent="-354675" algn="l" rtl="0">
              <a:spcBef>
                <a:spcPts val="3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9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48090" marR="0" lvl="7" indent="-354675" algn="l" rtl="0">
              <a:spcBef>
                <a:spcPts val="3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9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04102" marR="0" lvl="8" indent="-354675" algn="l" rtl="0">
              <a:spcBef>
                <a:spcPts val="3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99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38" name="Google Shape;38;p3"/>
          <p:cNvGrpSpPr/>
          <p:nvPr/>
        </p:nvGrpSpPr>
        <p:grpSpPr>
          <a:xfrm>
            <a:off x="24843" y="6237312"/>
            <a:ext cx="10955749" cy="552740"/>
            <a:chOff x="24906" y="6245029"/>
            <a:chExt cx="11947503" cy="578141"/>
          </a:xfrm>
        </p:grpSpPr>
        <p:grpSp>
          <p:nvGrpSpPr>
            <p:cNvPr id="39" name="Google Shape;39;p3"/>
            <p:cNvGrpSpPr/>
            <p:nvPr/>
          </p:nvGrpSpPr>
          <p:grpSpPr>
            <a:xfrm>
              <a:off x="24906" y="6245029"/>
              <a:ext cx="11947503" cy="578141"/>
              <a:chOff x="24906" y="6245029"/>
              <a:chExt cx="11947503" cy="578141"/>
            </a:xfrm>
          </p:grpSpPr>
          <p:grpSp>
            <p:nvGrpSpPr>
              <p:cNvPr id="40" name="Google Shape;40;p3"/>
              <p:cNvGrpSpPr/>
              <p:nvPr/>
            </p:nvGrpSpPr>
            <p:grpSpPr>
              <a:xfrm>
                <a:off x="24906" y="6245029"/>
                <a:ext cx="11947503" cy="578141"/>
                <a:chOff x="24906" y="6245029"/>
                <a:chExt cx="11947503" cy="578141"/>
              </a:xfrm>
            </p:grpSpPr>
            <p:grpSp>
              <p:nvGrpSpPr>
                <p:cNvPr id="41" name="Google Shape;41;p3"/>
                <p:cNvGrpSpPr/>
                <p:nvPr/>
              </p:nvGrpSpPr>
              <p:grpSpPr>
                <a:xfrm>
                  <a:off x="24906" y="6299588"/>
                  <a:ext cx="11947503" cy="523582"/>
                  <a:chOff x="-73139" y="6299588"/>
                  <a:chExt cx="11947503" cy="523582"/>
                </a:xfrm>
              </p:grpSpPr>
              <p:pic>
                <p:nvPicPr>
                  <p:cNvPr id="42" name="Google Shape;42;p3"/>
                  <p:cNvPicPr preferRelativeResize="0"/>
                  <p:nvPr/>
                </p:nvPicPr>
                <p:blipFill rotWithShape="1">
                  <a:blip r:embed="rId2">
                    <a:alphaModFix/>
                  </a:blip>
                  <a:srcRect/>
                  <a:stretch/>
                </p:blipFill>
                <p:spPr>
                  <a:xfrm>
                    <a:off x="-73139" y="6299588"/>
                    <a:ext cx="1190425" cy="44086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43" name="Google Shape;43;p3"/>
                  <p:cNvPicPr preferRelativeResize="0"/>
                  <p:nvPr/>
                </p:nvPicPr>
                <p:blipFill rotWithShape="1">
                  <a:blip r:embed="rId3">
                    <a:alphaModFix/>
                  </a:blip>
                  <a:srcRect/>
                  <a:stretch/>
                </p:blipFill>
                <p:spPr>
                  <a:xfrm>
                    <a:off x="2393246" y="6319759"/>
                    <a:ext cx="1172312" cy="40211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44" name="Google Shape;44;p3"/>
                  <p:cNvPicPr preferRelativeResize="0"/>
                  <p:nvPr/>
                </p:nvPicPr>
                <p:blipFill rotWithShape="1">
                  <a:blip r:embed="rId4">
                    <a:alphaModFix/>
                  </a:blip>
                  <a:srcRect/>
                  <a:stretch/>
                </p:blipFill>
                <p:spPr>
                  <a:xfrm>
                    <a:off x="5370357" y="6473181"/>
                    <a:ext cx="931505" cy="20700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45" name="Google Shape;45;p3"/>
                  <p:cNvPicPr preferRelativeResize="0"/>
                  <p:nvPr/>
                </p:nvPicPr>
                <p:blipFill rotWithShape="1">
                  <a:blip r:embed="rId5">
                    <a:alphaModFix/>
                  </a:blip>
                  <a:srcRect/>
                  <a:stretch/>
                </p:blipFill>
                <p:spPr>
                  <a:xfrm>
                    <a:off x="7798780" y="6303866"/>
                    <a:ext cx="519306" cy="51930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46" name="Google Shape;46;p3"/>
                  <p:cNvPicPr preferRelativeResize="0"/>
                  <p:nvPr/>
                </p:nvPicPr>
                <p:blipFill rotWithShape="1">
                  <a:blip r:embed="rId6">
                    <a:alphaModFix/>
                  </a:blip>
                  <a:srcRect/>
                  <a:stretch/>
                </p:blipFill>
                <p:spPr>
                  <a:xfrm>
                    <a:off x="8705904" y="6374364"/>
                    <a:ext cx="548286" cy="37830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47" name="Google Shape;47;p3"/>
                  <p:cNvPicPr preferRelativeResize="0"/>
                  <p:nvPr/>
                </p:nvPicPr>
                <p:blipFill rotWithShape="1">
                  <a:blip r:embed="rId7">
                    <a:alphaModFix/>
                  </a:blip>
                  <a:srcRect l="8712" t="28351" r="32797" b="48270"/>
                  <a:stretch/>
                </p:blipFill>
                <p:spPr>
                  <a:xfrm>
                    <a:off x="10694350" y="6421250"/>
                    <a:ext cx="1180014" cy="25069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48" name="Google Shape;48;p3"/>
                  <p:cNvPicPr preferRelativeResize="0"/>
                  <p:nvPr/>
                </p:nvPicPr>
                <p:blipFill rotWithShape="1">
                  <a:blip r:embed="rId8">
                    <a:alphaModFix/>
                  </a:blip>
                  <a:srcRect/>
                  <a:stretch/>
                </p:blipFill>
                <p:spPr>
                  <a:xfrm>
                    <a:off x="4663222" y="6355719"/>
                    <a:ext cx="414504" cy="41559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49" name="Google Shape;49;p3"/>
                  <p:cNvPicPr preferRelativeResize="0"/>
                  <p:nvPr/>
                </p:nvPicPr>
                <p:blipFill rotWithShape="1">
                  <a:blip r:embed="rId9">
                    <a:alphaModFix/>
                  </a:blip>
                  <a:srcRect/>
                  <a:stretch/>
                </p:blipFill>
                <p:spPr>
                  <a:xfrm>
                    <a:off x="3775439" y="6421392"/>
                    <a:ext cx="582207" cy="2846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pic>
              <p:nvPicPr>
                <p:cNvPr id="50" name="Google Shape;50;p3" descr="Thales Alenia Space - ECLIPSE software suite"/>
                <p:cNvPicPr preferRelativeResize="0"/>
                <p:nvPr/>
              </p:nvPicPr>
              <p:blipFill rotWithShape="1">
                <a:blip r:embed="rId10">
                  <a:alphaModFix/>
                </a:blip>
                <a:srcRect/>
                <a:stretch/>
              </p:blipFill>
              <p:spPr>
                <a:xfrm>
                  <a:off x="1359347" y="6245029"/>
                  <a:ext cx="984513" cy="537007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51" name="Google Shape;51;p3" descr="Geotrend App - la solution d&amp;#39;Intelligence Economique"/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>
                <a:off x="6679340" y="6355719"/>
                <a:ext cx="944703" cy="3597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2" name="Google Shape;52;p3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9640267" y="6421710"/>
              <a:ext cx="985838" cy="24765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616836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2780-AA50-49D3-93AA-8616BA37BED7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B9B87-A340-4393-9ECB-5D1F7595E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753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2780-AA50-49D3-93AA-8616BA37BED7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B9B87-A340-4393-9ECB-5D1F7595E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19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2780-AA50-49D3-93AA-8616BA37BED7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B9B87-A340-4393-9ECB-5D1F7595E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068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2780-AA50-49D3-93AA-8616BA37BED7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B9B87-A340-4393-9ECB-5D1F7595E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115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2780-AA50-49D3-93AA-8616BA37BED7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B9B87-A340-4393-9ECB-5D1F7595E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157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2780-AA50-49D3-93AA-8616BA37BED7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B9B87-A340-4393-9ECB-5D1F7595E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094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2780-AA50-49D3-93AA-8616BA37BED7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B9B87-A340-4393-9ECB-5D1F7595E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048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2780-AA50-49D3-93AA-8616BA37BED7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B9B87-A340-4393-9ECB-5D1F7595E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273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E2780-AA50-49D3-93AA-8616BA37BED7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B9B87-A340-4393-9ECB-5D1F7595E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41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idx="10"/>
          </p:nvPr>
        </p:nvSpPr>
        <p:spPr>
          <a:xfrm>
            <a:off x="0" y="7574"/>
            <a:ext cx="12192317" cy="6842853"/>
          </a:xfrm>
          <a:prstGeom prst="rect">
            <a:avLst/>
          </a:prstGeom>
          <a:solidFill>
            <a:srgbClr val="05060C"/>
          </a:solidFill>
          <a:ln w="0" cmpd="sng">
            <a:noFill/>
            <a:prstDash val="solid"/>
          </a:ln>
        </p:spPr>
        <p:txBody>
          <a:bodyPr vert="horz" lIns="0" tIns="0" rIns="0" bIns="0" rtlCol="0" anchor="t">
            <a:normAutofit/>
          </a:bodyPr>
          <a:lstStyle/>
          <a:p>
            <a:pPr algn="l"/>
            <a:r>
              <a:rPr lang="en-US" sz="100" dirty="0"/>
              <a:t> </a:t>
            </a:r>
          </a:p>
        </p:txBody>
      </p:sp>
      <p:pic>
        <p:nvPicPr>
          <p:cNvPr id="6" name="Image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-48336" y="7574"/>
            <a:ext cx="12192317" cy="6842853"/>
          </a:xfrm>
          <a:prstGeom prst="rect">
            <a:avLst/>
          </a:prstGeom>
        </p:spPr>
      </p:pic>
      <p:sp>
        <p:nvSpPr>
          <p:cNvPr id="7" name="Espace réservé du texte 6"/>
          <p:cNvSpPr>
            <a:spLocks noGrp="1"/>
          </p:cNvSpPr>
          <p:nvPr>
            <p:ph type="body" idx="10"/>
          </p:nvPr>
        </p:nvSpPr>
        <p:spPr>
          <a:xfrm>
            <a:off x="8417977" y="5701081"/>
            <a:ext cx="3263661" cy="137491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5702" rIns="0" bIns="0" rtlCol="0" anchor="t">
            <a:normAutofit/>
          </a:bodyPr>
          <a:lstStyle/>
          <a:p>
            <a:pPr marL="0" indent="0">
              <a:lnSpc>
                <a:spcPts val="998"/>
              </a:lnSpc>
            </a:pPr>
            <a:r>
              <a:rPr lang="fr-FR" sz="948" spc="-5" dirty="0">
                <a:solidFill>
                  <a:srgbClr val="FF0000"/>
                </a:solidFill>
                <a:latin typeface="Arial" panose="02020603050405020304" pitchFamily="2"/>
              </a:rPr>
              <a:t>Airbus </a:t>
            </a:r>
            <a:r>
              <a:rPr lang="fr-FR" sz="948" spc="-5" dirty="0" err="1">
                <a:solidFill>
                  <a:srgbClr val="FF0000"/>
                </a:solidFill>
                <a:latin typeface="Arial" panose="02020603050405020304" pitchFamily="2"/>
              </a:rPr>
              <a:t>Defence</a:t>
            </a:r>
            <a:r>
              <a:rPr lang="fr-FR" sz="948" spc="-5">
                <a:solidFill>
                  <a:srgbClr val="FF0000"/>
                </a:solidFill>
                <a:latin typeface="Arial" panose="02020603050405020304" pitchFamily="2"/>
              </a:rPr>
              <a:t> and Space SAS Proprietary and Confidential 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0"/>
          </p:nvPr>
        </p:nvSpPr>
        <p:spPr>
          <a:xfrm>
            <a:off x="665911" y="3838406"/>
            <a:ext cx="8723084" cy="5435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41817" rIns="0" bIns="0" rtlCol="0" anchor="t">
            <a:normAutofit/>
          </a:bodyPr>
          <a:lstStyle/>
          <a:p>
            <a:pPr marL="0" indent="0">
              <a:lnSpc>
                <a:spcPts val="3792"/>
              </a:lnSpc>
              <a:buNone/>
            </a:pPr>
            <a:r>
              <a:rPr lang="en-GB" spc="-9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Domino-X</a:t>
            </a:r>
            <a:r>
              <a:rPr lang="en-GB" b="1" spc="-9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b="1" spc="-9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Dominoes’ cardinality</a:t>
            </a:r>
            <a:endParaRPr lang="en-GB" b="1" u="sng" spc="-9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0"/>
          </p:nvPr>
        </p:nvSpPr>
        <p:spPr>
          <a:xfrm>
            <a:off x="665910" y="4936217"/>
            <a:ext cx="3770762" cy="1243342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rtlCol="0" anchor="t">
            <a:normAutofit/>
          </a:bodyPr>
          <a:lstStyle/>
          <a:p>
            <a:pPr marL="0" indent="0">
              <a:lnSpc>
                <a:spcPts val="1996"/>
              </a:lnSpc>
              <a:buNone/>
            </a:pPr>
            <a:r>
              <a:rPr lang="fr-FR" sz="1746" spc="-70" dirty="0" smtClean="0">
                <a:solidFill>
                  <a:srgbClr val="FFFFFF"/>
                </a:solidFill>
                <a:latin typeface="Arial" panose="02020603050405020304" pitchFamily="2"/>
              </a:rPr>
              <a:t>DOMX-TN-ADST-1001591482</a:t>
            </a:r>
          </a:p>
          <a:p>
            <a:pPr marL="0" indent="0">
              <a:lnSpc>
                <a:spcPts val="1996"/>
              </a:lnSpc>
              <a:buNone/>
            </a:pPr>
            <a:r>
              <a:rPr lang="fr-FR" sz="1746" spc="-70" dirty="0" smtClean="0">
                <a:solidFill>
                  <a:srgbClr val="FFFFFF"/>
                </a:solidFill>
                <a:latin typeface="Arial" panose="02020603050405020304" pitchFamily="2"/>
              </a:rPr>
              <a:t>16/02/2023</a:t>
            </a:r>
            <a:endParaRPr lang="fr-FR" sz="1746" spc="-70" dirty="0">
              <a:solidFill>
                <a:srgbClr val="FFFFFF"/>
              </a:solidFill>
              <a:latin typeface="Arial" panose="02020603050405020304" pitchFamily="2"/>
            </a:endParaRPr>
          </a:p>
          <a:p>
            <a:pPr marL="0" indent="0">
              <a:lnSpc>
                <a:spcPts val="1996"/>
              </a:lnSpc>
              <a:buNone/>
            </a:pPr>
            <a:r>
              <a:rPr lang="fr-FR" sz="1746" spc="-70">
                <a:solidFill>
                  <a:srgbClr val="FFFFFF"/>
                </a:solidFill>
                <a:latin typeface="Arial" panose="02020603050405020304" pitchFamily="2"/>
              </a:rPr>
              <a:t>Nicolas </a:t>
            </a:r>
            <a:r>
              <a:rPr lang="fr-FR" sz="1746" spc="-70" smtClean="0">
                <a:solidFill>
                  <a:srgbClr val="FFFFFF"/>
                </a:solidFill>
                <a:latin typeface="Arial" panose="02020603050405020304" pitchFamily="2"/>
              </a:rPr>
              <a:t>MAYER</a:t>
            </a:r>
            <a:endParaRPr lang="fr-FR" sz="1746" spc="-70" dirty="0">
              <a:solidFill>
                <a:srgbClr val="FFFFFF"/>
              </a:solidFill>
              <a:latin typeface="Arial" panose="02020603050405020304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45291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853" y="270935"/>
            <a:ext cx="7482147" cy="5816600"/>
          </a:xfrm>
          <a:prstGeom prst="rect">
            <a:avLst/>
          </a:prstGeom>
        </p:spPr>
      </p:pic>
      <p:sp>
        <p:nvSpPr>
          <p:cNvPr id="15" name="Google Shape;364;p19"/>
          <p:cNvSpPr txBox="1">
            <a:spLocks noGrp="1"/>
          </p:cNvSpPr>
          <p:nvPr>
            <p:ph type="title"/>
          </p:nvPr>
        </p:nvSpPr>
        <p:spPr>
          <a:xfrm>
            <a:off x="435306" y="627982"/>
            <a:ext cx="6765891" cy="786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188" tIns="45581" rIns="91188" bIns="45581" rtlCol="0" anchor="t" anchorCtr="0">
            <a:noAutofit/>
          </a:bodyPr>
          <a:lstStyle/>
          <a:p>
            <a:pPr lvl="0"/>
            <a:r>
              <a:rPr lang="en-US" dirty="0" smtClean="0"/>
              <a:t>Domino-X Ground </a:t>
            </a:r>
            <a:r>
              <a:rPr lang="en-US" dirty="0"/>
              <a:t>Segment overview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995" b="1" dirty="0">
                <a:solidFill>
                  <a:srgbClr val="0070C0"/>
                </a:solidFill>
              </a:rPr>
              <a:t>&gt; Focus on Mission &amp; Control chains</a:t>
            </a:r>
            <a:r>
              <a:rPr lang="en-US" dirty="0" smtClean="0"/>
              <a:t/>
            </a:r>
            <a:br>
              <a:rPr lang="en-US" dirty="0" smtClean="0"/>
            </a:b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436284" y="2235060"/>
            <a:ext cx="3670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/>
              <a:t>Control chain could be quite “sensible”, particularly the Satellite simulator and TM/TC keys</a:t>
            </a:r>
          </a:p>
        </p:txBody>
      </p:sp>
    </p:spTree>
    <p:extLst>
      <p:ext uri="{BB962C8B-B14F-4D97-AF65-F5344CB8AC3E}">
        <p14:creationId xmlns:p14="http://schemas.microsoft.com/office/powerpoint/2010/main" val="322462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364;p19"/>
          <p:cNvSpPr txBox="1">
            <a:spLocks noGrp="1"/>
          </p:cNvSpPr>
          <p:nvPr>
            <p:ph type="title"/>
          </p:nvPr>
        </p:nvSpPr>
        <p:spPr>
          <a:xfrm>
            <a:off x="435306" y="627982"/>
            <a:ext cx="6765891" cy="786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188" tIns="45581" rIns="91188" bIns="45581" rtlCol="0" anchor="t" anchorCtr="0">
            <a:noAutofit/>
          </a:bodyPr>
          <a:lstStyle/>
          <a:p>
            <a:pPr lvl="0"/>
            <a:r>
              <a:rPr lang="en-US" dirty="0" smtClean="0"/>
              <a:t>Domino-X Ground </a:t>
            </a:r>
            <a:r>
              <a:rPr lang="en-US" dirty="0"/>
              <a:t>Segment overview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995" b="1" dirty="0">
                <a:solidFill>
                  <a:srgbClr val="0070C0"/>
                </a:solidFill>
              </a:rPr>
              <a:t>&gt; Focus on Image chain</a:t>
            </a:r>
            <a:endParaRPr dirty="0"/>
          </a:p>
        </p:txBody>
      </p:sp>
      <p:sp>
        <p:nvSpPr>
          <p:cNvPr id="15" name="Rectangle 14"/>
          <p:cNvSpPr/>
          <p:nvPr/>
        </p:nvSpPr>
        <p:spPr>
          <a:xfrm>
            <a:off x="232106" y="1696336"/>
            <a:ext cx="525356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/>
              <a:t>Industrial breakdown of the Image chain:</a:t>
            </a:r>
          </a:p>
          <a:p>
            <a:pPr marL="285007" indent="-285007">
              <a:lnSpc>
                <a:spcPct val="150000"/>
              </a:lnSpc>
              <a:buFontTx/>
              <a:buChar char="-"/>
            </a:pPr>
            <a:r>
              <a:rPr lang="en-US" sz="1600" dirty="0"/>
              <a:t>The </a:t>
            </a:r>
            <a:r>
              <a:rPr lang="en-US" sz="1600" b="1" dirty="0"/>
              <a:t>[Pivot Processing Service] </a:t>
            </a:r>
            <a:r>
              <a:rPr lang="en-US" sz="1600" dirty="0"/>
              <a:t>dominoes are dedicated to one mission (</a:t>
            </a:r>
            <a:r>
              <a:rPr lang="en-US" sz="1600" dirty="0"/>
              <a:t>homogeneous </a:t>
            </a:r>
            <a:r>
              <a:rPr lang="en-US" sz="1600" dirty="0"/>
              <a:t>constellation)</a:t>
            </a:r>
          </a:p>
          <a:p>
            <a:pPr marL="285007" indent="-285007">
              <a:lnSpc>
                <a:spcPct val="150000"/>
              </a:lnSpc>
              <a:buFontTx/>
              <a:buChar char="-"/>
            </a:pPr>
            <a:r>
              <a:rPr lang="en-US" sz="1600" b="1" dirty="0"/>
              <a:t>The [Advanced Processing Service</a:t>
            </a:r>
            <a:r>
              <a:rPr lang="en-US" sz="1600" dirty="0"/>
              <a:t>] and </a:t>
            </a:r>
            <a:r>
              <a:rPr lang="en-US" sz="1600" b="1" dirty="0"/>
              <a:t>[Enhanced Processing Service] </a:t>
            </a:r>
            <a:r>
              <a:rPr lang="en-US" sz="1600" dirty="0"/>
              <a:t>are multi-mission</a:t>
            </a:r>
          </a:p>
          <a:p>
            <a:pPr>
              <a:lnSpc>
                <a:spcPct val="150000"/>
              </a:lnSpc>
            </a:pP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600" dirty="0"/>
              <a:t>The </a:t>
            </a:r>
            <a:r>
              <a:rPr lang="en-US" sz="1600" b="1" dirty="0"/>
              <a:t>[Image Quality Service] </a:t>
            </a:r>
            <a:r>
              <a:rPr lang="en-US" sz="1600" dirty="0"/>
              <a:t>(calibration) and </a:t>
            </a:r>
            <a:r>
              <a:rPr lang="en-US" sz="1600" b="1" dirty="0" smtClean="0"/>
              <a:t>[Machine-learning Application Production &amp; Quality Service</a:t>
            </a:r>
            <a:r>
              <a:rPr lang="en-US" sz="1600" b="1" dirty="0"/>
              <a:t>] </a:t>
            </a:r>
            <a:r>
              <a:rPr lang="en-US" sz="1600" dirty="0"/>
              <a:t>(MLOPS) is </a:t>
            </a:r>
            <a:r>
              <a:rPr lang="en-US" sz="1600" dirty="0" smtClean="0"/>
              <a:t>mainly foreseen </a:t>
            </a:r>
            <a:r>
              <a:rPr lang="en-US" sz="1600" dirty="0"/>
              <a:t>“as a service”.</a:t>
            </a:r>
            <a:endParaRPr lang="en-US" sz="16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050" y="1314623"/>
            <a:ext cx="6506483" cy="48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8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630" y="1203715"/>
            <a:ext cx="8164437" cy="2335351"/>
          </a:xfrm>
          <a:prstGeom prst="rect">
            <a:avLst/>
          </a:prstGeom>
        </p:spPr>
      </p:pic>
      <p:sp>
        <p:nvSpPr>
          <p:cNvPr id="4" name="Google Shape;364;p19"/>
          <p:cNvSpPr txBox="1">
            <a:spLocks noGrp="1"/>
          </p:cNvSpPr>
          <p:nvPr>
            <p:ph type="title"/>
          </p:nvPr>
        </p:nvSpPr>
        <p:spPr>
          <a:xfrm>
            <a:off x="435306" y="627982"/>
            <a:ext cx="6765891" cy="786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188" tIns="45581" rIns="91188" bIns="45581" rtlCol="0" anchor="t" anchorCtr="0">
            <a:noAutofit/>
          </a:bodyPr>
          <a:lstStyle/>
          <a:p>
            <a:pPr lvl="0"/>
            <a:r>
              <a:rPr lang="en-US" dirty="0" smtClean="0"/>
              <a:t>Domino-X Ground </a:t>
            </a:r>
            <a:r>
              <a:rPr lang="en-US" dirty="0"/>
              <a:t>Segment overview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995" b="1" dirty="0">
                <a:solidFill>
                  <a:srgbClr val="0070C0"/>
                </a:solidFill>
              </a:rPr>
              <a:t>&gt; Focus on </a:t>
            </a:r>
            <a:r>
              <a:rPr lang="en-US" sz="1995" b="1" dirty="0" smtClean="0">
                <a:solidFill>
                  <a:srgbClr val="0070C0"/>
                </a:solidFill>
              </a:rPr>
              <a:t>Data Management</a:t>
            </a:r>
            <a:r>
              <a:rPr lang="en-US" sz="1995" b="1" dirty="0">
                <a:solidFill>
                  <a:srgbClr val="0070C0"/>
                </a:solidFill>
              </a:rPr>
              <a:t/>
            </a:r>
            <a:br>
              <a:rPr lang="en-US" sz="1995" b="1" dirty="0">
                <a:solidFill>
                  <a:srgbClr val="0070C0"/>
                </a:solidFill>
              </a:rPr>
            </a:br>
            <a:r>
              <a:rPr lang="en-US" sz="1995" b="1" dirty="0">
                <a:solidFill>
                  <a:srgbClr val="0070C0"/>
                </a:solidFill>
              </a:rPr>
              <a:t/>
            </a:r>
            <a:br>
              <a:rPr lang="en-US" sz="1995" b="1" dirty="0">
                <a:solidFill>
                  <a:srgbClr val="0070C0"/>
                </a:solidFill>
              </a:rPr>
            </a:br>
            <a:r>
              <a:rPr lang="en-US" sz="1995" b="1" dirty="0">
                <a:solidFill>
                  <a:srgbClr val="0070C0"/>
                </a:solidFill>
              </a:rPr>
              <a:t/>
            </a:r>
            <a:br>
              <a:rPr lang="en-US" sz="1995" b="1" dirty="0">
                <a:solidFill>
                  <a:srgbClr val="0070C0"/>
                </a:solidFill>
              </a:rPr>
            </a:br>
            <a:r>
              <a:rPr lang="en-US" sz="1995" b="1" dirty="0">
                <a:solidFill>
                  <a:srgbClr val="0070C0"/>
                </a:solidFill>
              </a:rPr>
              <a:t/>
            </a:r>
            <a:br>
              <a:rPr lang="en-US" sz="1995" b="1" dirty="0">
                <a:solidFill>
                  <a:srgbClr val="0070C0"/>
                </a:solidFill>
              </a:rPr>
            </a:br>
            <a:r>
              <a:rPr lang="en-US" sz="1995" b="1" dirty="0">
                <a:solidFill>
                  <a:srgbClr val="0070C0"/>
                </a:solidFill>
              </a:rPr>
              <a:t/>
            </a:r>
            <a:br>
              <a:rPr lang="en-US" sz="1995" b="1" dirty="0">
                <a:solidFill>
                  <a:srgbClr val="0070C0"/>
                </a:solidFill>
              </a:rPr>
            </a:br>
            <a:r>
              <a:rPr lang="en-US" sz="1995" b="1" dirty="0">
                <a:solidFill>
                  <a:srgbClr val="0070C0"/>
                </a:solidFill>
              </a:rPr>
              <a:t/>
            </a:r>
            <a:br>
              <a:rPr lang="en-US" sz="1995" b="1" dirty="0">
                <a:solidFill>
                  <a:srgbClr val="0070C0"/>
                </a:solidFill>
              </a:rPr>
            </a:br>
            <a:r>
              <a:rPr lang="en-US" sz="1995" b="1" dirty="0" smtClean="0">
                <a:solidFill>
                  <a:srgbClr val="0070C0"/>
                </a:solidFill>
              </a:rPr>
              <a:t/>
            </a:r>
            <a:br>
              <a:rPr lang="en-US" sz="1995" b="1" dirty="0" smtClean="0">
                <a:solidFill>
                  <a:srgbClr val="0070C0"/>
                </a:solidFill>
              </a:rPr>
            </a:br>
            <a:r>
              <a:rPr lang="en-US" sz="1995" b="1" dirty="0">
                <a:solidFill>
                  <a:srgbClr val="0070C0"/>
                </a:solidFill>
              </a:rPr>
              <a:t/>
            </a:r>
            <a:br>
              <a:rPr lang="en-US" sz="1995" b="1" dirty="0">
                <a:solidFill>
                  <a:srgbClr val="0070C0"/>
                </a:solidFill>
              </a:rPr>
            </a:br>
            <a:r>
              <a:rPr lang="en-US" sz="1995" b="1" dirty="0" smtClean="0">
                <a:solidFill>
                  <a:srgbClr val="0070C0"/>
                </a:solidFill>
              </a:rPr>
              <a:t/>
            </a:r>
            <a:br>
              <a:rPr lang="en-US" sz="1995" b="1" dirty="0" smtClean="0">
                <a:solidFill>
                  <a:srgbClr val="0070C0"/>
                </a:solidFill>
              </a:rPr>
            </a:br>
            <a:r>
              <a:rPr lang="en-US" sz="1995" b="1" dirty="0">
                <a:solidFill>
                  <a:srgbClr val="0070C0"/>
                </a:solidFill>
              </a:rPr>
              <a:t/>
            </a:r>
            <a:br>
              <a:rPr lang="en-US" sz="1995" b="1" dirty="0">
                <a:solidFill>
                  <a:srgbClr val="0070C0"/>
                </a:solidFill>
              </a:rPr>
            </a:br>
            <a:r>
              <a:rPr lang="en-US" sz="1995" b="1" dirty="0" smtClean="0">
                <a:solidFill>
                  <a:srgbClr val="0070C0"/>
                </a:solidFill>
              </a:rPr>
              <a:t/>
            </a:r>
            <a:br>
              <a:rPr lang="en-US" sz="1995" b="1" dirty="0" smtClean="0">
                <a:solidFill>
                  <a:srgbClr val="0070C0"/>
                </a:solidFill>
              </a:rPr>
            </a:br>
            <a:r>
              <a:rPr lang="en-US" sz="1995" b="1" dirty="0" smtClean="0">
                <a:solidFill>
                  <a:srgbClr val="0070C0"/>
                </a:solidFill>
              </a:rPr>
              <a:t>&gt; </a:t>
            </a:r>
            <a:r>
              <a:rPr lang="en-US" sz="1995" b="1" dirty="0">
                <a:solidFill>
                  <a:srgbClr val="0070C0"/>
                </a:solidFill>
              </a:rPr>
              <a:t>Focus on </a:t>
            </a:r>
            <a:r>
              <a:rPr lang="en-US" sz="1995" b="1" dirty="0" smtClean="0">
                <a:solidFill>
                  <a:srgbClr val="0070C0"/>
                </a:solidFill>
              </a:rPr>
              <a:t>Monitoring</a:t>
            </a:r>
            <a:r>
              <a:rPr lang="en-US" dirty="0" smtClean="0"/>
              <a:t/>
            </a:r>
            <a:br>
              <a:rPr lang="en-US" dirty="0" smtClean="0"/>
            </a:br>
            <a:endParaRPr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399" y="3817284"/>
            <a:ext cx="4465843" cy="223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5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6350" y="6490"/>
            <a:ext cx="3685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</a:rPr>
              <a:t>Domino-X Ground Segment</a:t>
            </a:r>
            <a:endParaRPr lang="fr-FR" sz="2400" b="1" dirty="0">
              <a:solidFill>
                <a:srgbClr val="0070C0"/>
              </a:solidFill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82118" y="460060"/>
            <a:ext cx="38246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296581" y="1941217"/>
            <a:ext cx="553205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Domino’s perimeter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A domino could be </a:t>
            </a:r>
            <a:r>
              <a:rPr lang="en-GB" sz="1600" b="1" dirty="0" smtClean="0"/>
              <a:t>multi-mission</a:t>
            </a:r>
            <a:r>
              <a:rPr lang="en-GB" sz="1600" dirty="0" smtClean="0"/>
              <a:t>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or dedicated to </a:t>
            </a:r>
            <a:r>
              <a:rPr lang="en-GB" sz="1600" b="1" dirty="0" smtClean="0"/>
              <a:t>one mission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/>
          </a:p>
          <a:p>
            <a:r>
              <a:rPr lang="en-GB" sz="2000" dirty="0">
                <a:solidFill>
                  <a:srgbClr val="0070C0"/>
                </a:solidFill>
              </a:rPr>
              <a:t>Domino’s unicity constraint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A domino </a:t>
            </a:r>
            <a:r>
              <a:rPr lang="en-GB" sz="1600" dirty="0" smtClean="0"/>
              <a:t>could be unique (central), by design</a:t>
            </a: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Or many </a:t>
            </a:r>
            <a:r>
              <a:rPr lang="en-GB" sz="1600" dirty="0" smtClean="0"/>
              <a:t>concurrent implementation can </a:t>
            </a:r>
            <a:r>
              <a:rPr lang="en-GB" sz="1600" dirty="0"/>
              <a:t>be </a:t>
            </a:r>
            <a:r>
              <a:rPr lang="en-GB" sz="1600" dirty="0" smtClean="0"/>
              <a:t>deployed</a:t>
            </a:r>
          </a:p>
          <a:p>
            <a:endParaRPr lang="en-GB" sz="1600" dirty="0"/>
          </a:p>
          <a:p>
            <a:r>
              <a:rPr lang="en-GB" sz="2000" dirty="0">
                <a:solidFill>
                  <a:srgbClr val="0070C0"/>
                </a:solidFill>
              </a:rPr>
              <a:t>Optionality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A domino could integrates mandatory features,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Or optional features</a:t>
            </a:r>
            <a:endParaRPr lang="en-GB" sz="1600" dirty="0"/>
          </a:p>
        </p:txBody>
      </p:sp>
      <p:graphicFrame>
        <p:nvGraphicFramePr>
          <p:cNvPr id="11" name="Diagramme 10"/>
          <p:cNvGraphicFramePr/>
          <p:nvPr>
            <p:extLst>
              <p:ext uri="{D42A27DB-BD31-4B8C-83A1-F6EECF244321}">
                <p14:modId xmlns:p14="http://schemas.microsoft.com/office/powerpoint/2010/main" val="2488957036"/>
              </p:ext>
            </p:extLst>
          </p:nvPr>
        </p:nvGraphicFramePr>
        <p:xfrm>
          <a:off x="5678424" y="677017"/>
          <a:ext cx="6684264" cy="5513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7421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6350" y="6490"/>
            <a:ext cx="3685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</a:rPr>
              <a:t>Domino-X Ground Segment</a:t>
            </a:r>
            <a:endParaRPr lang="fr-FR" sz="2400" b="1" dirty="0">
              <a:solidFill>
                <a:srgbClr val="0070C0"/>
              </a:solidFill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82118" y="460060"/>
            <a:ext cx="38246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16587" y="984177"/>
            <a:ext cx="55320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Domino’s scope: </a:t>
            </a:r>
            <a:r>
              <a:rPr lang="en-GB" sz="2000" b="1" dirty="0" smtClean="0">
                <a:solidFill>
                  <a:srgbClr val="0070C0"/>
                </a:solidFill>
              </a:rPr>
              <a:t>Payload</a:t>
            </a:r>
            <a:r>
              <a:rPr lang="en-GB" sz="2000" dirty="0" smtClean="0">
                <a:solidFill>
                  <a:srgbClr val="0070C0"/>
                </a:solidFill>
              </a:rPr>
              <a:t> </a:t>
            </a:r>
            <a:r>
              <a:rPr lang="en-GB" sz="2000" b="1" dirty="0" smtClean="0">
                <a:solidFill>
                  <a:srgbClr val="0070C0"/>
                </a:solidFill>
              </a:rPr>
              <a:t>dependency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A domino could be multi-mission,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or dedicated to one mission</a:t>
            </a:r>
          </a:p>
        </p:txBody>
      </p:sp>
      <p:sp>
        <p:nvSpPr>
          <p:cNvPr id="50" name="ZoneTexte 49"/>
          <p:cNvSpPr txBox="1"/>
          <p:nvPr/>
        </p:nvSpPr>
        <p:spPr>
          <a:xfrm>
            <a:off x="862979" y="4495348"/>
            <a:ext cx="449084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Programing Request Service</a:t>
            </a:r>
          </a:p>
          <a:p>
            <a:pPr lvl="1"/>
            <a:r>
              <a:rPr lang="en-GB" sz="1400" dirty="0"/>
              <a:t>[PRS</a:t>
            </a:r>
            <a:r>
              <a:rPr lang="en-GB" sz="1400" dirty="0" smtClean="0"/>
              <a:t>] domino is very close to the mission capabilities, and knows the mission particularities</a:t>
            </a:r>
            <a:endParaRPr lang="en-GB" sz="1400" dirty="0"/>
          </a:p>
          <a:p>
            <a:r>
              <a:rPr lang="en-GB" sz="1600" dirty="0" smtClean="0">
                <a:solidFill>
                  <a:srgbClr val="0070C0"/>
                </a:solidFill>
              </a:rPr>
              <a:t>Mission </a:t>
            </a:r>
            <a:r>
              <a:rPr lang="en-GB" sz="1600" dirty="0" smtClean="0">
                <a:solidFill>
                  <a:srgbClr val="0070C0"/>
                </a:solidFill>
              </a:rPr>
              <a:t>Programming Service</a:t>
            </a:r>
            <a:endParaRPr lang="en-GB" sz="1600" dirty="0">
              <a:solidFill>
                <a:srgbClr val="0070C0"/>
              </a:solidFill>
            </a:endParaRPr>
          </a:p>
          <a:p>
            <a:pPr lvl="1"/>
            <a:r>
              <a:rPr lang="en-GB" sz="1400" dirty="0" smtClean="0"/>
              <a:t>[MPS] domino is linked with the mission capabilities and particularities, and knows the details of the payload control</a:t>
            </a:r>
          </a:p>
        </p:txBody>
      </p:sp>
      <p:grpSp>
        <p:nvGrpSpPr>
          <p:cNvPr id="79" name="Groupe 78"/>
          <p:cNvGrpSpPr/>
          <p:nvPr/>
        </p:nvGrpSpPr>
        <p:grpSpPr>
          <a:xfrm>
            <a:off x="3906802" y="237322"/>
            <a:ext cx="7653346" cy="6449941"/>
            <a:chOff x="2315257" y="96197"/>
            <a:chExt cx="7653346" cy="6449941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5572727" y="2878206"/>
              <a:ext cx="4395876" cy="1379868"/>
            </a:xfrm>
            <a:prstGeom prst="roundRect">
              <a:avLst>
                <a:gd name="adj" fmla="val 9740"/>
              </a:avLst>
            </a:prstGeom>
            <a:solidFill>
              <a:schemeClr val="bg1">
                <a:lumMod val="8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2315257" y="2878206"/>
              <a:ext cx="2613113" cy="1385527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Flèche en arc 13"/>
            <p:cNvSpPr/>
            <p:nvPr/>
          </p:nvSpPr>
          <p:spPr>
            <a:xfrm>
              <a:off x="2740808" y="1332095"/>
              <a:ext cx="4715653" cy="5214043"/>
            </a:xfrm>
            <a:prstGeom prst="circularArrow">
              <a:avLst>
                <a:gd name="adj1" fmla="val 5095"/>
                <a:gd name="adj2" fmla="val 480409"/>
                <a:gd name="adj3" fmla="val 20431616"/>
                <a:gd name="adj4" fmla="val 10510103"/>
                <a:gd name="adj5" fmla="val 615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5" name="Flèche en arc 14"/>
            <p:cNvSpPr/>
            <p:nvPr/>
          </p:nvSpPr>
          <p:spPr>
            <a:xfrm>
              <a:off x="3743153" y="1827864"/>
              <a:ext cx="2871681" cy="3118967"/>
            </a:xfrm>
            <a:prstGeom prst="circularArrow">
              <a:avLst>
                <a:gd name="adj1" fmla="val 5095"/>
                <a:gd name="adj2" fmla="val 480409"/>
                <a:gd name="adj3" fmla="val 20431616"/>
                <a:gd name="adj4" fmla="val 9113702"/>
                <a:gd name="adj5" fmla="val 615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4" name="Rectangle à coins arrondis 23"/>
            <p:cNvSpPr/>
            <p:nvPr/>
          </p:nvSpPr>
          <p:spPr>
            <a:xfrm>
              <a:off x="6840571" y="3740323"/>
              <a:ext cx="884752" cy="3616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 smtClean="0"/>
                <a:t>Pivot </a:t>
              </a:r>
              <a:r>
                <a:rPr lang="fr-FR" sz="800" dirty="0" err="1" smtClean="0"/>
                <a:t>Processing</a:t>
              </a:r>
              <a:r>
                <a:rPr lang="fr-FR" sz="800" dirty="0" smtClean="0"/>
                <a:t> Service</a:t>
              </a:r>
              <a:endParaRPr lang="fr-FR" sz="8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599201" y="3689281"/>
              <a:ext cx="172077" cy="14380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600" dirty="0" smtClean="0"/>
                <a:t>VHR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5769998" y="3432108"/>
              <a:ext cx="884752" cy="3616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/>
                <a:t>Pivot </a:t>
              </a:r>
              <a:r>
                <a:rPr lang="fr-FR" sz="800" dirty="0" err="1"/>
                <a:t>Processing</a:t>
              </a:r>
              <a:r>
                <a:rPr lang="fr-FR" sz="800" dirty="0"/>
                <a:t> Service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538607" y="3354717"/>
              <a:ext cx="166599" cy="15024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600" dirty="0" smtClean="0"/>
                <a:t>HR</a:t>
              </a: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3968106" y="4042330"/>
              <a:ext cx="9557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Mission Services</a:t>
              </a:r>
              <a:endParaRPr lang="fr-FR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8103593" y="3137968"/>
              <a:ext cx="1023910" cy="3616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 smtClean="0"/>
                <a:t>Image </a:t>
              </a:r>
              <a:r>
                <a:rPr lang="fr-FR" sz="800" dirty="0" err="1" smtClean="0"/>
                <a:t>Quality</a:t>
              </a:r>
              <a:endParaRPr lang="fr-FR" sz="800" dirty="0"/>
            </a:p>
            <a:p>
              <a:pPr algn="ctr"/>
              <a:r>
                <a:rPr lang="fr-FR" sz="800" dirty="0" smtClean="0"/>
                <a:t>Service</a:t>
              </a:r>
              <a:endParaRPr lang="fr-FR" sz="800" dirty="0"/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8246332" y="3564189"/>
              <a:ext cx="1532855" cy="47784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i="1" dirty="0"/>
                <a:t>« </a:t>
              </a:r>
              <a:r>
                <a:rPr lang="fr-FR" sz="800" i="1" dirty="0" err="1"/>
                <a:t>Machine-learning</a:t>
              </a:r>
              <a:r>
                <a:rPr lang="fr-FR" sz="800" i="1" dirty="0"/>
                <a:t> Application » Production &amp; </a:t>
              </a:r>
              <a:r>
                <a:rPr lang="fr-FR" sz="800" dirty="0" err="1"/>
                <a:t>Quality</a:t>
              </a:r>
              <a:endParaRPr lang="fr-FR" sz="800" dirty="0"/>
            </a:p>
            <a:p>
              <a:pPr algn="ctr"/>
              <a:r>
                <a:rPr lang="fr-FR" sz="800" dirty="0"/>
                <a:t>Service [MAPQS]</a:t>
              </a:r>
              <a:endParaRPr lang="fr-FR" sz="8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485392" y="3520758"/>
              <a:ext cx="172077" cy="14380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600" dirty="0" smtClean="0"/>
                <a:t>VHR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996024" y="3050013"/>
              <a:ext cx="166599" cy="15024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600" dirty="0" smtClean="0"/>
                <a:t>HR</a:t>
              </a:r>
            </a:p>
          </p:txBody>
        </p:sp>
        <p:cxnSp>
          <p:nvCxnSpPr>
            <p:cNvPr id="3" name="Connecteur droit 2"/>
            <p:cNvCxnSpPr>
              <a:stCxn id="26" idx="3"/>
              <a:endCxn id="29" idx="1"/>
            </p:cNvCxnSpPr>
            <p:nvPr/>
          </p:nvCxnSpPr>
          <p:spPr>
            <a:xfrm flipV="1">
              <a:off x="6654750" y="3318797"/>
              <a:ext cx="1448843" cy="294140"/>
            </a:xfrm>
            <a:prstGeom prst="line">
              <a:avLst/>
            </a:prstGeom>
            <a:ln w="127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>
              <a:stCxn id="24" idx="3"/>
              <a:endCxn id="42" idx="1"/>
            </p:cNvCxnSpPr>
            <p:nvPr/>
          </p:nvCxnSpPr>
          <p:spPr>
            <a:xfrm flipV="1">
              <a:off x="7725323" y="3803110"/>
              <a:ext cx="521009" cy="118042"/>
            </a:xfrm>
            <a:prstGeom prst="line">
              <a:avLst/>
            </a:prstGeom>
            <a:ln w="127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" name="Groupe 70"/>
            <p:cNvGrpSpPr/>
            <p:nvPr/>
          </p:nvGrpSpPr>
          <p:grpSpPr>
            <a:xfrm>
              <a:off x="4199793" y="96197"/>
              <a:ext cx="1372934" cy="1249035"/>
              <a:chOff x="5602732" y="18947"/>
              <a:chExt cx="1372934" cy="1249035"/>
            </a:xfrm>
          </p:grpSpPr>
          <p:grpSp>
            <p:nvGrpSpPr>
              <p:cNvPr id="54" name="Groupe 53"/>
              <p:cNvGrpSpPr/>
              <p:nvPr/>
            </p:nvGrpSpPr>
            <p:grpSpPr>
              <a:xfrm>
                <a:off x="5602732" y="18947"/>
                <a:ext cx="1372934" cy="1249035"/>
                <a:chOff x="4671159" y="1148445"/>
                <a:chExt cx="1054107" cy="96232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7" name="Ellipse 56"/>
                <p:cNvSpPr/>
                <p:nvPr/>
              </p:nvSpPr>
              <p:spPr>
                <a:xfrm>
                  <a:off x="4671159" y="1148445"/>
                  <a:ext cx="1054107" cy="962321"/>
                </a:xfrm>
                <a:prstGeom prst="ellipse">
                  <a:avLst/>
                </a:prstGeom>
                <a:ln/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6" name="ZoneTexte 55"/>
                <p:cNvSpPr txBox="1"/>
                <p:nvPr/>
              </p:nvSpPr>
              <p:spPr>
                <a:xfrm>
                  <a:off x="4809440" y="1256089"/>
                  <a:ext cx="803925" cy="1897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smtClean="0"/>
                    <a:t>2x VHR satellites</a:t>
                  </a:r>
                  <a:endParaRPr lang="fr-FR" sz="1000" dirty="0"/>
                </a:p>
              </p:txBody>
            </p:sp>
          </p:grpSp>
          <p:sp>
            <p:nvSpPr>
              <p:cNvPr id="51" name="Cube 50"/>
              <p:cNvSpPr/>
              <p:nvPr/>
            </p:nvSpPr>
            <p:spPr>
              <a:xfrm>
                <a:off x="5884995" y="738044"/>
                <a:ext cx="729840" cy="313124"/>
              </a:xfrm>
              <a:prstGeom prst="cub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dirty="0"/>
                  <a:t>Platform</a:t>
                </a:r>
              </a:p>
            </p:txBody>
          </p:sp>
          <p:sp>
            <p:nvSpPr>
              <p:cNvPr id="53" name="Cube 52"/>
              <p:cNvSpPr/>
              <p:nvPr/>
            </p:nvSpPr>
            <p:spPr>
              <a:xfrm>
                <a:off x="5884280" y="501466"/>
                <a:ext cx="729840" cy="313124"/>
              </a:xfrm>
              <a:prstGeom prst="cub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200" dirty="0" smtClean="0"/>
                  <a:t>Payload</a:t>
                </a:r>
                <a:endParaRPr lang="en-US" sz="1200" dirty="0"/>
              </a:p>
            </p:txBody>
          </p:sp>
        </p:grpSp>
        <p:grpSp>
          <p:nvGrpSpPr>
            <p:cNvPr id="72" name="Groupe 71"/>
            <p:cNvGrpSpPr/>
            <p:nvPr/>
          </p:nvGrpSpPr>
          <p:grpSpPr>
            <a:xfrm>
              <a:off x="5734224" y="294245"/>
              <a:ext cx="1372934" cy="1249035"/>
              <a:chOff x="5602732" y="18947"/>
              <a:chExt cx="1372934" cy="1249035"/>
            </a:xfrm>
          </p:grpSpPr>
          <p:grpSp>
            <p:nvGrpSpPr>
              <p:cNvPr id="73" name="Groupe 72"/>
              <p:cNvGrpSpPr/>
              <p:nvPr/>
            </p:nvGrpSpPr>
            <p:grpSpPr>
              <a:xfrm>
                <a:off x="5602732" y="18947"/>
                <a:ext cx="1372934" cy="1249035"/>
                <a:chOff x="4671159" y="1148445"/>
                <a:chExt cx="1054107" cy="96232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6" name="Ellipse 75"/>
                <p:cNvSpPr/>
                <p:nvPr/>
              </p:nvSpPr>
              <p:spPr>
                <a:xfrm>
                  <a:off x="4671159" y="1148445"/>
                  <a:ext cx="1054107" cy="962321"/>
                </a:xfrm>
                <a:prstGeom prst="ellipse">
                  <a:avLst/>
                </a:prstGeom>
                <a:ln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7" name="ZoneTexte 76"/>
                <p:cNvSpPr txBox="1"/>
                <p:nvPr/>
              </p:nvSpPr>
              <p:spPr>
                <a:xfrm>
                  <a:off x="4809440" y="1256089"/>
                  <a:ext cx="748542" cy="1897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 smtClean="0"/>
                    <a:t>8x HR satellites</a:t>
                  </a:r>
                  <a:endParaRPr lang="fr-FR" sz="1000" dirty="0"/>
                </a:p>
              </p:txBody>
            </p:sp>
          </p:grpSp>
          <p:sp>
            <p:nvSpPr>
              <p:cNvPr id="74" name="Cube 73"/>
              <p:cNvSpPr/>
              <p:nvPr/>
            </p:nvSpPr>
            <p:spPr>
              <a:xfrm>
                <a:off x="5884995" y="738044"/>
                <a:ext cx="729840" cy="313124"/>
              </a:xfrm>
              <a:prstGeom prst="cub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200" dirty="0"/>
                  <a:t>Platform</a:t>
                </a:r>
              </a:p>
            </p:txBody>
          </p:sp>
          <p:sp>
            <p:nvSpPr>
              <p:cNvPr id="75" name="Cube 74"/>
              <p:cNvSpPr/>
              <p:nvPr/>
            </p:nvSpPr>
            <p:spPr>
              <a:xfrm>
                <a:off x="5884280" y="501466"/>
                <a:ext cx="729840" cy="313124"/>
              </a:xfrm>
              <a:prstGeom prst="cub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200" dirty="0" smtClean="0"/>
                  <a:t>Payload</a:t>
                </a:r>
                <a:endParaRPr lang="en-US" sz="1200" dirty="0"/>
              </a:p>
            </p:txBody>
          </p:sp>
        </p:grpSp>
      </p:grpSp>
      <p:sp>
        <p:nvSpPr>
          <p:cNvPr id="78" name="ZoneTexte 77"/>
          <p:cNvSpPr txBox="1"/>
          <p:nvPr/>
        </p:nvSpPr>
        <p:spPr>
          <a:xfrm>
            <a:off x="6494985" y="4809826"/>
            <a:ext cx="478191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Pivot Processing Service</a:t>
            </a:r>
          </a:p>
          <a:p>
            <a:pPr lvl="1"/>
            <a:r>
              <a:rPr lang="en-GB" sz="1400" dirty="0"/>
              <a:t>[</a:t>
            </a:r>
            <a:r>
              <a:rPr lang="en-GB" sz="1400" dirty="0" smtClean="0"/>
              <a:t>PPS] domino knows the instrument particularities and knows how to decipher and decompress the ITM. It also knows how to build a “perfect sensor” product, without these particularities</a:t>
            </a:r>
            <a:endParaRPr lang="en-GB" sz="1400" dirty="0"/>
          </a:p>
          <a:p>
            <a:r>
              <a:rPr lang="en-GB" sz="1600" dirty="0" smtClean="0">
                <a:solidFill>
                  <a:srgbClr val="0070C0"/>
                </a:solidFill>
              </a:rPr>
              <a:t>Image Quality Service</a:t>
            </a:r>
            <a:endParaRPr lang="en-GB" sz="1600" dirty="0">
              <a:solidFill>
                <a:srgbClr val="0070C0"/>
              </a:solidFill>
            </a:endParaRPr>
          </a:p>
          <a:p>
            <a:pPr lvl="1"/>
            <a:r>
              <a:rPr lang="en-GB" sz="1400" dirty="0" smtClean="0"/>
              <a:t>[IQS] domino is focused on the instrument characteristics needed to calibrate it (on ground or in-board)</a:t>
            </a:r>
          </a:p>
        </p:txBody>
      </p:sp>
      <p:sp>
        <p:nvSpPr>
          <p:cNvPr id="104" name="ZoneTexte 103"/>
          <p:cNvSpPr txBox="1"/>
          <p:nvPr/>
        </p:nvSpPr>
        <p:spPr>
          <a:xfrm>
            <a:off x="10460088" y="4183455"/>
            <a:ext cx="1117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Processing Services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6" name="Connecteur droit 105"/>
          <p:cNvCxnSpPr>
            <a:stCxn id="57" idx="3"/>
          </p:cNvCxnSpPr>
          <p:nvPr/>
        </p:nvCxnSpPr>
        <p:spPr>
          <a:xfrm flipH="1">
            <a:off x="5791338" y="1303440"/>
            <a:ext cx="201062" cy="665549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8" name="Connecteur droit 107"/>
          <p:cNvCxnSpPr>
            <a:stCxn id="76" idx="3"/>
          </p:cNvCxnSpPr>
          <p:nvPr/>
        </p:nvCxnSpPr>
        <p:spPr>
          <a:xfrm flipH="1">
            <a:off x="7315682" y="1501488"/>
            <a:ext cx="211149" cy="77498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Rectangle à coins arrondis 47"/>
          <p:cNvSpPr/>
          <p:nvPr/>
        </p:nvSpPr>
        <p:spPr>
          <a:xfrm>
            <a:off x="4114678" y="3588904"/>
            <a:ext cx="935208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Mission Programming Service</a:t>
            </a:r>
            <a:endParaRPr lang="en-US" sz="800" dirty="0"/>
          </a:p>
        </p:txBody>
      </p:sp>
      <p:sp>
        <p:nvSpPr>
          <p:cNvPr id="49" name="Rectangle 48"/>
          <p:cNvSpPr/>
          <p:nvPr/>
        </p:nvSpPr>
        <p:spPr>
          <a:xfrm>
            <a:off x="4937661" y="3513552"/>
            <a:ext cx="172077" cy="1438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VHR</a:t>
            </a:r>
          </a:p>
        </p:txBody>
      </p:sp>
      <p:sp>
        <p:nvSpPr>
          <p:cNvPr id="52" name="Rectangle à coins arrondis 51"/>
          <p:cNvSpPr/>
          <p:nvPr/>
        </p:nvSpPr>
        <p:spPr>
          <a:xfrm>
            <a:off x="5268012" y="3585333"/>
            <a:ext cx="935208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/>
              <a:t>Mission </a:t>
            </a:r>
            <a:r>
              <a:rPr lang="en-US" sz="800" dirty="0"/>
              <a:t>Programming </a:t>
            </a:r>
            <a:r>
              <a:rPr lang="fr-FR" sz="800" dirty="0" smtClean="0"/>
              <a:t>Service</a:t>
            </a:r>
            <a:endParaRPr lang="fr-FR" sz="800" dirty="0"/>
          </a:p>
        </p:txBody>
      </p:sp>
      <p:sp>
        <p:nvSpPr>
          <p:cNvPr id="55" name="Rectangle 54"/>
          <p:cNvSpPr/>
          <p:nvPr/>
        </p:nvSpPr>
        <p:spPr>
          <a:xfrm>
            <a:off x="6087457" y="3513781"/>
            <a:ext cx="166599" cy="1502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HR</a:t>
            </a:r>
          </a:p>
        </p:txBody>
      </p:sp>
    </p:spTree>
    <p:extLst>
      <p:ext uri="{BB962C8B-B14F-4D97-AF65-F5344CB8AC3E}">
        <p14:creationId xmlns:p14="http://schemas.microsoft.com/office/powerpoint/2010/main" val="9856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6350" y="6490"/>
            <a:ext cx="3685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</a:rPr>
              <a:t>Domino-X Ground Segment</a:t>
            </a:r>
            <a:endParaRPr lang="fr-FR" sz="2400" b="1" dirty="0">
              <a:solidFill>
                <a:srgbClr val="0070C0"/>
              </a:solidFill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82118" y="460060"/>
            <a:ext cx="38246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16587" y="984177"/>
            <a:ext cx="55320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Domino’s perimeter: </a:t>
            </a:r>
            <a:r>
              <a:rPr lang="en-GB" sz="2000" b="1" dirty="0" smtClean="0">
                <a:solidFill>
                  <a:srgbClr val="0070C0"/>
                </a:solidFill>
              </a:rPr>
              <a:t>Platform dependency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A domino could be multi-mission,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or dedicated to one mission</a:t>
            </a:r>
          </a:p>
        </p:txBody>
      </p:sp>
      <p:sp>
        <p:nvSpPr>
          <p:cNvPr id="50" name="ZoneTexte 49"/>
          <p:cNvSpPr txBox="1"/>
          <p:nvPr/>
        </p:nvSpPr>
        <p:spPr>
          <a:xfrm>
            <a:off x="462682" y="3209478"/>
            <a:ext cx="449555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Mission Planning Service</a:t>
            </a:r>
          </a:p>
          <a:p>
            <a:pPr lvl="1"/>
            <a:r>
              <a:rPr lang="en-GB" sz="1400" dirty="0"/>
              <a:t>[MPS] domino </a:t>
            </a:r>
            <a:r>
              <a:rPr lang="en-GB" sz="1400" dirty="0" smtClean="0"/>
              <a:t>knows the platform characteristics, and computes the satellite’s manoeuver between acquisitions</a:t>
            </a: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TM/TC Ciphering Service</a:t>
            </a:r>
          </a:p>
          <a:p>
            <a:pPr lvl="1"/>
            <a:r>
              <a:rPr lang="en-GB" sz="1400" dirty="0" smtClean="0"/>
              <a:t>[TTCS] domino is linked with the on-board ciphering/deciphering equipment and its capabilities</a:t>
            </a:r>
            <a:endParaRPr lang="en-GB" sz="1400" dirty="0"/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Flight Operation Service</a:t>
            </a:r>
            <a:endParaRPr lang="en-GB" sz="1600" dirty="0">
              <a:solidFill>
                <a:srgbClr val="0070C0"/>
              </a:solidFill>
            </a:endParaRPr>
          </a:p>
          <a:p>
            <a:pPr lvl="1"/>
            <a:r>
              <a:rPr lang="en-GB" sz="1400" dirty="0" smtClean="0"/>
              <a:t>[FOS] domino is linked with the spacecraft platform characteristics</a:t>
            </a:r>
          </a:p>
        </p:txBody>
      </p:sp>
      <p:grpSp>
        <p:nvGrpSpPr>
          <p:cNvPr id="49" name="Groupe 48"/>
          <p:cNvGrpSpPr/>
          <p:nvPr/>
        </p:nvGrpSpPr>
        <p:grpSpPr>
          <a:xfrm>
            <a:off x="5021228" y="303997"/>
            <a:ext cx="6464173" cy="6127110"/>
            <a:chOff x="5021228" y="303997"/>
            <a:chExt cx="6464173" cy="6127110"/>
          </a:xfrm>
        </p:grpSpPr>
        <p:grpSp>
          <p:nvGrpSpPr>
            <p:cNvPr id="48" name="Groupe 47"/>
            <p:cNvGrpSpPr/>
            <p:nvPr/>
          </p:nvGrpSpPr>
          <p:grpSpPr>
            <a:xfrm>
              <a:off x="5021228" y="303997"/>
              <a:ext cx="6464173" cy="6127110"/>
              <a:chOff x="5021228" y="303997"/>
              <a:chExt cx="6464173" cy="6127110"/>
            </a:xfrm>
          </p:grpSpPr>
          <p:sp>
            <p:nvSpPr>
              <p:cNvPr id="58" name="Rectangle à coins arrondis 57"/>
              <p:cNvSpPr/>
              <p:nvPr/>
            </p:nvSpPr>
            <p:spPr>
              <a:xfrm>
                <a:off x="5021228" y="2439173"/>
                <a:ext cx="4140198" cy="1764171"/>
              </a:xfrm>
              <a:prstGeom prst="roundRect">
                <a:avLst>
                  <a:gd name="adj" fmla="val 10188"/>
                </a:avLst>
              </a:prstGeom>
              <a:solidFill>
                <a:schemeClr val="bg1">
                  <a:lumMod val="8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8" name="ZoneTexte 77"/>
              <p:cNvSpPr txBox="1"/>
              <p:nvPr/>
            </p:nvSpPr>
            <p:spPr>
              <a:xfrm>
                <a:off x="6461280" y="4953779"/>
                <a:ext cx="5024121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70C0"/>
                    </a:solidFill>
                  </a:rPr>
                  <a:t>Flight Dynamics Service</a:t>
                </a:r>
              </a:p>
              <a:p>
                <a:pPr lvl="1"/>
                <a:r>
                  <a:rPr lang="en-GB" sz="1400" dirty="0" smtClean="0"/>
                  <a:t>[FDS] is </a:t>
                </a:r>
                <a:r>
                  <a:rPr lang="en-GB" sz="1400" dirty="0"/>
                  <a:t>linked with the spacecraft platform </a:t>
                </a:r>
                <a:r>
                  <a:rPr lang="en-GB" sz="1400" dirty="0" smtClean="0"/>
                  <a:t>characteristics</a:t>
                </a:r>
                <a:endParaRPr lang="en-GB" sz="1400" dirty="0" smtClean="0">
                  <a:solidFill>
                    <a:srgbClr val="0070C0"/>
                  </a:solidFill>
                </a:endParaRPr>
              </a:p>
              <a:p>
                <a:endParaRPr lang="en-GB" sz="1600" dirty="0">
                  <a:solidFill>
                    <a:srgbClr val="0070C0"/>
                  </a:solidFill>
                </a:endParaRPr>
              </a:p>
              <a:p>
                <a:r>
                  <a:rPr lang="en-GB" sz="1600" dirty="0" smtClean="0">
                    <a:solidFill>
                      <a:srgbClr val="0070C0"/>
                    </a:solidFill>
                  </a:rPr>
                  <a:t>Satellite Simulator Service</a:t>
                </a:r>
              </a:p>
              <a:p>
                <a:pPr lvl="1"/>
                <a:r>
                  <a:rPr lang="en-GB" sz="1400" dirty="0" smtClean="0"/>
                  <a:t>[SSS] domino simulates the behaviour of the spacecraft platform (and the payload control)</a:t>
                </a:r>
                <a:endParaRPr lang="en-GB" sz="1400" dirty="0"/>
              </a:p>
            </p:txBody>
          </p:sp>
          <p:sp>
            <p:nvSpPr>
              <p:cNvPr id="14" name="Flèche en arc 13"/>
              <p:cNvSpPr/>
              <p:nvPr/>
            </p:nvSpPr>
            <p:spPr>
              <a:xfrm rot="19926352">
                <a:off x="5446778" y="1539895"/>
                <a:ext cx="4715653" cy="4509471"/>
              </a:xfrm>
              <a:prstGeom prst="circularArrow">
                <a:avLst>
                  <a:gd name="adj1" fmla="val 5095"/>
                  <a:gd name="adj2" fmla="val 480409"/>
                  <a:gd name="adj3" fmla="val 20431616"/>
                  <a:gd name="adj4" fmla="val 10716955"/>
                  <a:gd name="adj5" fmla="val 6154"/>
                </a:avLst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Flèche en arc 14"/>
              <p:cNvSpPr/>
              <p:nvPr/>
            </p:nvSpPr>
            <p:spPr>
              <a:xfrm rot="19926352">
                <a:off x="6449123" y="2035664"/>
                <a:ext cx="2871681" cy="3118967"/>
              </a:xfrm>
              <a:prstGeom prst="circularArrow">
                <a:avLst>
                  <a:gd name="adj1" fmla="val 5095"/>
                  <a:gd name="adj2" fmla="val 480409"/>
                  <a:gd name="adj3" fmla="val 20431616"/>
                  <a:gd name="adj4" fmla="val 9035940"/>
                  <a:gd name="adj5" fmla="val 6504"/>
                </a:avLst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1" name="Groupe 70"/>
              <p:cNvGrpSpPr/>
              <p:nvPr/>
            </p:nvGrpSpPr>
            <p:grpSpPr>
              <a:xfrm>
                <a:off x="6905763" y="303997"/>
                <a:ext cx="1372934" cy="1249035"/>
                <a:chOff x="5602732" y="18947"/>
                <a:chExt cx="1372934" cy="1249035"/>
              </a:xfrm>
            </p:grpSpPr>
            <p:grpSp>
              <p:nvGrpSpPr>
                <p:cNvPr id="54" name="Groupe 53"/>
                <p:cNvGrpSpPr/>
                <p:nvPr/>
              </p:nvGrpSpPr>
              <p:grpSpPr>
                <a:xfrm>
                  <a:off x="5602732" y="18947"/>
                  <a:ext cx="1372934" cy="1249035"/>
                  <a:chOff x="4671159" y="1148445"/>
                  <a:chExt cx="1054107" cy="962321"/>
                </a:xfr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57" name="Ellipse 56"/>
                  <p:cNvSpPr/>
                  <p:nvPr/>
                </p:nvSpPr>
                <p:spPr>
                  <a:xfrm>
                    <a:off x="4671159" y="1148445"/>
                    <a:ext cx="1054107" cy="962321"/>
                  </a:xfrm>
                  <a:prstGeom prst="ellipse">
                    <a:avLst/>
                  </a:prstGeom>
                  <a:ln/>
                </p:spPr>
                <p:style>
                  <a:lnRef idx="2">
                    <a:schemeClr val="accent4"/>
                  </a:lnRef>
                  <a:fillRef idx="1">
                    <a:schemeClr val="lt1"/>
                  </a:fillRef>
                  <a:effectRef idx="0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6" name="ZoneTexte 55"/>
                  <p:cNvSpPr txBox="1"/>
                  <p:nvPr/>
                </p:nvSpPr>
                <p:spPr>
                  <a:xfrm>
                    <a:off x="4809440" y="1256089"/>
                    <a:ext cx="803925" cy="18970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000" dirty="0" smtClean="0"/>
                      <a:t>2x VHR satellites</a:t>
                    </a:r>
                    <a:endParaRPr lang="fr-FR" sz="1000" dirty="0"/>
                  </a:p>
                </p:txBody>
              </p:sp>
            </p:grpSp>
            <p:sp>
              <p:nvSpPr>
                <p:cNvPr id="51" name="Cube 50"/>
                <p:cNvSpPr/>
                <p:nvPr/>
              </p:nvSpPr>
              <p:spPr>
                <a:xfrm>
                  <a:off x="5884995" y="738044"/>
                  <a:ext cx="729840" cy="313124"/>
                </a:xfrm>
                <a:prstGeom prst="cub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dirty="0"/>
                    <a:t>Platform</a:t>
                  </a:r>
                </a:p>
              </p:txBody>
            </p:sp>
            <p:sp>
              <p:nvSpPr>
                <p:cNvPr id="53" name="Cube 52"/>
                <p:cNvSpPr/>
                <p:nvPr/>
              </p:nvSpPr>
              <p:spPr>
                <a:xfrm>
                  <a:off x="5884280" y="501466"/>
                  <a:ext cx="729840" cy="313124"/>
                </a:xfrm>
                <a:prstGeom prst="cube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200" dirty="0" smtClean="0"/>
                    <a:t>Payload</a:t>
                  </a:r>
                  <a:endParaRPr lang="en-US" sz="1200" dirty="0"/>
                </a:p>
              </p:txBody>
            </p:sp>
          </p:grpSp>
          <p:grpSp>
            <p:nvGrpSpPr>
              <p:cNvPr id="72" name="Groupe 71"/>
              <p:cNvGrpSpPr/>
              <p:nvPr/>
            </p:nvGrpSpPr>
            <p:grpSpPr>
              <a:xfrm>
                <a:off x="8440194" y="502045"/>
                <a:ext cx="1372934" cy="1249035"/>
                <a:chOff x="5602732" y="18947"/>
                <a:chExt cx="1372934" cy="1249035"/>
              </a:xfrm>
            </p:grpSpPr>
            <p:grpSp>
              <p:nvGrpSpPr>
                <p:cNvPr id="73" name="Groupe 72"/>
                <p:cNvGrpSpPr/>
                <p:nvPr/>
              </p:nvGrpSpPr>
              <p:grpSpPr>
                <a:xfrm>
                  <a:off x="5602732" y="18947"/>
                  <a:ext cx="1372934" cy="1249035"/>
                  <a:chOff x="4671159" y="1148445"/>
                  <a:chExt cx="1054107" cy="962321"/>
                </a:xfr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76" name="Ellipse 75"/>
                  <p:cNvSpPr/>
                  <p:nvPr/>
                </p:nvSpPr>
                <p:spPr>
                  <a:xfrm>
                    <a:off x="4671159" y="1148445"/>
                    <a:ext cx="1054107" cy="962321"/>
                  </a:xfrm>
                  <a:prstGeom prst="ellipse">
                    <a:avLst/>
                  </a:prstGeom>
                  <a:ln/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7" name="ZoneTexte 76"/>
                  <p:cNvSpPr txBox="1"/>
                  <p:nvPr/>
                </p:nvSpPr>
                <p:spPr>
                  <a:xfrm>
                    <a:off x="4809440" y="1256089"/>
                    <a:ext cx="748542" cy="18970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000" dirty="0" smtClean="0"/>
                      <a:t>8x HR satellites</a:t>
                    </a:r>
                    <a:endParaRPr lang="fr-FR" sz="1000" dirty="0"/>
                  </a:p>
                </p:txBody>
              </p:sp>
            </p:grpSp>
            <p:sp>
              <p:nvSpPr>
                <p:cNvPr id="74" name="Cube 73"/>
                <p:cNvSpPr/>
                <p:nvPr/>
              </p:nvSpPr>
              <p:spPr>
                <a:xfrm>
                  <a:off x="5884995" y="738044"/>
                  <a:ext cx="729840" cy="313124"/>
                </a:xfrm>
                <a:prstGeom prst="cub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200" dirty="0"/>
                    <a:t>Platform</a:t>
                  </a:r>
                </a:p>
              </p:txBody>
            </p:sp>
            <p:sp>
              <p:nvSpPr>
                <p:cNvPr id="75" name="Cube 74"/>
                <p:cNvSpPr/>
                <p:nvPr/>
              </p:nvSpPr>
              <p:spPr>
                <a:xfrm>
                  <a:off x="5884280" y="501466"/>
                  <a:ext cx="729840" cy="313124"/>
                </a:xfrm>
                <a:prstGeom prst="cube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200" dirty="0" smtClean="0"/>
                    <a:t>Payload</a:t>
                  </a:r>
                  <a:endParaRPr lang="en-US" sz="1200" dirty="0"/>
                </a:p>
              </p:txBody>
            </p:sp>
          </p:grpSp>
          <p:sp>
            <p:nvSpPr>
              <p:cNvPr id="59" name="Rectangle à coins arrondis 58"/>
              <p:cNvSpPr/>
              <p:nvPr/>
            </p:nvSpPr>
            <p:spPr>
              <a:xfrm>
                <a:off x="5501030" y="2621476"/>
                <a:ext cx="884752" cy="36165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 smtClean="0"/>
                  <a:t>Satellite Simulator Service</a:t>
                </a:r>
                <a:endParaRPr lang="fr-FR" sz="800" dirty="0"/>
              </a:p>
            </p:txBody>
          </p:sp>
          <p:sp>
            <p:nvSpPr>
              <p:cNvPr id="60" name="Rectangle à coins arrondis 59"/>
              <p:cNvSpPr/>
              <p:nvPr/>
            </p:nvSpPr>
            <p:spPr>
              <a:xfrm>
                <a:off x="6601459" y="2730824"/>
                <a:ext cx="884752" cy="36165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/>
                  <a:t>Satellite Simulator Service</a:t>
                </a:r>
              </a:p>
            </p:txBody>
          </p:sp>
          <p:sp>
            <p:nvSpPr>
              <p:cNvPr id="61" name="Rectangle à coins arrondis 60"/>
              <p:cNvSpPr/>
              <p:nvPr/>
            </p:nvSpPr>
            <p:spPr>
              <a:xfrm>
                <a:off x="5379404" y="3134355"/>
                <a:ext cx="884752" cy="36165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/>
                  <a:t>Flight </a:t>
                </a:r>
                <a:r>
                  <a:rPr lang="fr-FR" sz="800" dirty="0" err="1"/>
                  <a:t>Operation</a:t>
                </a:r>
                <a:r>
                  <a:rPr lang="fr-FR" sz="800" dirty="0"/>
                  <a:t> Service</a:t>
                </a: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127186" y="3065674"/>
                <a:ext cx="172077" cy="143804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fr-FR" sz="600" dirty="0" smtClean="0"/>
                  <a:t>VHR</a:t>
                </a:r>
              </a:p>
            </p:txBody>
          </p:sp>
          <p:sp>
            <p:nvSpPr>
              <p:cNvPr id="63" name="Rectangle à coins arrondis 62"/>
              <p:cNvSpPr/>
              <p:nvPr/>
            </p:nvSpPr>
            <p:spPr>
              <a:xfrm>
                <a:off x="6461280" y="3237285"/>
                <a:ext cx="884752" cy="36165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 smtClean="0"/>
                  <a:t>Flight </a:t>
                </a:r>
                <a:r>
                  <a:rPr lang="fr-FR" sz="800" dirty="0" err="1" smtClean="0"/>
                  <a:t>Operation</a:t>
                </a:r>
                <a:r>
                  <a:rPr lang="fr-FR" sz="800" dirty="0" smtClean="0"/>
                  <a:t> Service</a:t>
                </a:r>
                <a:endParaRPr lang="fr-FR" sz="800" dirty="0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7242424" y="3161981"/>
                <a:ext cx="166599" cy="150246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fr-FR" sz="600" dirty="0" smtClean="0"/>
                  <a:t>HR</a:t>
                </a: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6248812" y="2552795"/>
                <a:ext cx="172077" cy="143804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fr-FR" sz="600" dirty="0" smtClean="0"/>
                  <a:t>VHR</a:t>
                </a: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7382603" y="2655520"/>
                <a:ext cx="166599" cy="150246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fr-FR" sz="600" dirty="0" smtClean="0"/>
                  <a:t>HR</a:t>
                </a:r>
              </a:p>
            </p:txBody>
          </p:sp>
          <p:sp>
            <p:nvSpPr>
              <p:cNvPr id="69" name="Rectangle à coins arrondis 68"/>
              <p:cNvSpPr/>
              <p:nvPr/>
            </p:nvSpPr>
            <p:spPr>
              <a:xfrm>
                <a:off x="5246860" y="3610890"/>
                <a:ext cx="893088" cy="35963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 smtClean="0"/>
                  <a:t>TM/TC </a:t>
                </a:r>
                <a:r>
                  <a:rPr lang="fr-FR" sz="800" dirty="0" err="1" smtClean="0"/>
                  <a:t>Ciphering</a:t>
                </a:r>
                <a:r>
                  <a:rPr lang="fr-FR" sz="800" dirty="0" smtClean="0"/>
                  <a:t> Service</a:t>
                </a:r>
                <a:endParaRPr lang="fr-FR" sz="800" dirty="0"/>
              </a:p>
            </p:txBody>
          </p:sp>
          <p:sp>
            <p:nvSpPr>
              <p:cNvPr id="70" name="Rectangle à coins arrondis 69"/>
              <p:cNvSpPr/>
              <p:nvPr/>
            </p:nvSpPr>
            <p:spPr>
              <a:xfrm>
                <a:off x="6305245" y="3733568"/>
                <a:ext cx="893088" cy="35963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 smtClean="0"/>
                  <a:t>TM/TC </a:t>
                </a:r>
                <a:r>
                  <a:rPr lang="fr-FR" sz="800" dirty="0" err="1" smtClean="0"/>
                  <a:t>Ciphering</a:t>
                </a:r>
                <a:r>
                  <a:rPr lang="fr-FR" sz="800" dirty="0" smtClean="0"/>
                  <a:t> Service</a:t>
                </a:r>
                <a:endParaRPr lang="fr-FR" sz="800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6023516" y="3551501"/>
                <a:ext cx="172077" cy="143804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fr-FR" sz="600" dirty="0" smtClean="0"/>
                  <a:t>VHR</a:t>
                </a: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7115033" y="3668919"/>
                <a:ext cx="166599" cy="150246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fr-FR" sz="600" dirty="0" smtClean="0"/>
                  <a:t>HR</a:t>
                </a:r>
              </a:p>
            </p:txBody>
          </p:sp>
          <p:sp>
            <p:nvSpPr>
              <p:cNvPr id="94" name="ZoneTexte 93"/>
              <p:cNvSpPr txBox="1"/>
              <p:nvPr/>
            </p:nvSpPr>
            <p:spPr>
              <a:xfrm>
                <a:off x="7514034" y="3967289"/>
                <a:ext cx="40107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SCC</a:t>
                </a:r>
                <a:endParaRPr lang="fr-FR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" name="Connecteur droit 4"/>
              <p:cNvCxnSpPr>
                <a:stCxn id="57" idx="3"/>
              </p:cNvCxnSpPr>
              <p:nvPr/>
            </p:nvCxnSpPr>
            <p:spPr>
              <a:xfrm flipH="1">
                <a:off x="6905763" y="1370115"/>
                <a:ext cx="201062" cy="665549"/>
              </a:xfrm>
              <a:prstGeom prst="line">
                <a:avLst/>
              </a:prstGeom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/>
              <p:cNvCxnSpPr>
                <a:stCxn id="76" idx="3"/>
              </p:cNvCxnSpPr>
              <p:nvPr/>
            </p:nvCxnSpPr>
            <p:spPr>
              <a:xfrm flipH="1">
                <a:off x="8278697" y="1568163"/>
                <a:ext cx="362559" cy="765462"/>
              </a:xfrm>
              <a:prstGeom prst="line">
                <a:avLst/>
              </a:prstGeom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99" name="Rectangle à coins arrondis 98"/>
            <p:cNvSpPr/>
            <p:nvPr/>
          </p:nvSpPr>
          <p:spPr>
            <a:xfrm>
              <a:off x="7788128" y="3250372"/>
              <a:ext cx="893088" cy="35963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 smtClean="0"/>
                <a:t>Flight Dynamics Service</a:t>
              </a:r>
              <a:endParaRPr lang="fr-FR" sz="800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579035" y="3169826"/>
              <a:ext cx="166599" cy="15024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600" dirty="0" smtClean="0"/>
                <a:t>HR</a:t>
              </a:r>
            </a:p>
          </p:txBody>
        </p:sp>
        <p:sp>
          <p:nvSpPr>
            <p:cNvPr id="102" name="Rectangle à coins arrondis 101"/>
            <p:cNvSpPr/>
            <p:nvPr/>
          </p:nvSpPr>
          <p:spPr>
            <a:xfrm>
              <a:off x="8082449" y="3736899"/>
              <a:ext cx="893088" cy="35963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 smtClean="0"/>
                <a:t>Flight Dynamics Service</a:t>
              </a:r>
              <a:endParaRPr lang="fr-FR" sz="800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8892237" y="3689586"/>
              <a:ext cx="172077" cy="14380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600" dirty="0" smtClean="0"/>
                <a:t>VHR</a:t>
              </a:r>
            </a:p>
          </p:txBody>
        </p:sp>
      </p:grpSp>
      <p:sp>
        <p:nvSpPr>
          <p:cNvPr id="96" name="Rectangle à coins arrondis 95"/>
          <p:cNvSpPr/>
          <p:nvPr/>
        </p:nvSpPr>
        <p:spPr>
          <a:xfrm>
            <a:off x="5344296" y="4313718"/>
            <a:ext cx="1041485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/>
              <a:t>Mission </a:t>
            </a:r>
            <a:r>
              <a:rPr lang="fr-FR" sz="800" dirty="0" err="1" smtClean="0"/>
              <a:t>Programming</a:t>
            </a:r>
            <a:r>
              <a:rPr lang="fr-FR" sz="800" dirty="0" smtClean="0"/>
              <a:t> Service</a:t>
            </a:r>
            <a:endParaRPr lang="fr-FR" sz="800" dirty="0"/>
          </a:p>
        </p:txBody>
      </p:sp>
      <p:sp>
        <p:nvSpPr>
          <p:cNvPr id="98" name="Rectangle à coins arrondis 97"/>
          <p:cNvSpPr/>
          <p:nvPr/>
        </p:nvSpPr>
        <p:spPr>
          <a:xfrm>
            <a:off x="6543020" y="4289940"/>
            <a:ext cx="1063250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/>
              <a:t>Mission </a:t>
            </a:r>
            <a:r>
              <a:rPr lang="fr-FR" sz="800" dirty="0" err="1" smtClean="0"/>
              <a:t>Programming</a:t>
            </a:r>
            <a:r>
              <a:rPr lang="fr-FR" sz="800" dirty="0" smtClean="0"/>
              <a:t> Service</a:t>
            </a:r>
            <a:endParaRPr lang="fr-FR" sz="800" dirty="0"/>
          </a:p>
        </p:txBody>
      </p:sp>
      <p:sp>
        <p:nvSpPr>
          <p:cNvPr id="97" name="Rectangle 96"/>
          <p:cNvSpPr/>
          <p:nvPr/>
        </p:nvSpPr>
        <p:spPr>
          <a:xfrm>
            <a:off x="6289203" y="4236393"/>
            <a:ext cx="172077" cy="1438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VHR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481767" y="4228095"/>
            <a:ext cx="166599" cy="1502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HR</a:t>
            </a:r>
          </a:p>
        </p:txBody>
      </p:sp>
    </p:spTree>
    <p:extLst>
      <p:ext uri="{BB962C8B-B14F-4D97-AF65-F5344CB8AC3E}">
        <p14:creationId xmlns:p14="http://schemas.microsoft.com/office/powerpoint/2010/main" val="217565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6350" y="6490"/>
            <a:ext cx="3685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</a:rPr>
              <a:t>Domino-X Ground Segment</a:t>
            </a:r>
            <a:endParaRPr lang="fr-FR" sz="2400" b="1" dirty="0">
              <a:solidFill>
                <a:srgbClr val="0070C0"/>
              </a:solidFill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82118" y="460060"/>
            <a:ext cx="38246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16587" y="984177"/>
            <a:ext cx="5532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</a:rPr>
              <a:t>Domino’s unicity constraint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A domino could be unique, by design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Or many concurrent implementation can be deployed</a:t>
            </a:r>
          </a:p>
          <a:p>
            <a:endParaRPr lang="en-GB" sz="2000" dirty="0"/>
          </a:p>
        </p:txBody>
      </p:sp>
      <p:sp>
        <p:nvSpPr>
          <p:cNvPr id="11" name="ZoneTexte 9"/>
          <p:cNvSpPr txBox="1"/>
          <p:nvPr/>
        </p:nvSpPr>
        <p:spPr>
          <a:xfrm>
            <a:off x="516587" y="2709440"/>
            <a:ext cx="526784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0070C0"/>
                </a:solidFill>
              </a:rPr>
              <a:t>Dominoes unique by design (multi mission)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Knowledge Builder and Decision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Federation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User Access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 smtClean="0"/>
              <a:t>Operational Monitoring </a:t>
            </a:r>
            <a:r>
              <a:rPr lang="en-GB" sz="1400" dirty="0"/>
              <a:t>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E2E Performance Monitoring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Security Monitoring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sz="1400" dirty="0"/>
              <a:t>Archive/Catalogue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sz="1400" dirty="0"/>
              <a:t>Data </a:t>
            </a:r>
            <a:r>
              <a:rPr lang="fr-FR" sz="1400" dirty="0" err="1"/>
              <a:t>Integrity</a:t>
            </a:r>
            <a:r>
              <a:rPr lang="fr-FR" sz="1400" dirty="0"/>
              <a:t> &amp; </a:t>
            </a:r>
            <a:r>
              <a:rPr lang="fr-FR" sz="1400" dirty="0" err="1"/>
              <a:t>Tracability</a:t>
            </a:r>
            <a:r>
              <a:rPr lang="fr-FR" sz="1400" dirty="0"/>
              <a:t>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sz="1400" dirty="0"/>
              <a:t>System Configuration Management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sz="1400" dirty="0" err="1"/>
              <a:t>Auxiliary</a:t>
            </a:r>
            <a:r>
              <a:rPr lang="fr-FR" sz="1400" dirty="0"/>
              <a:t> Data </a:t>
            </a:r>
            <a:r>
              <a:rPr lang="fr-FR" sz="1400" dirty="0" err="1"/>
              <a:t>Gathering</a:t>
            </a:r>
            <a:r>
              <a:rPr lang="fr-FR" sz="1400" dirty="0"/>
              <a:t>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sz="1400" dirty="0"/>
              <a:t>Data Distribution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sz="1400" dirty="0"/>
              <a:t>Satellite Communication &amp; Resource </a:t>
            </a:r>
            <a:r>
              <a:rPr lang="fr-FR" sz="1400" dirty="0" err="1"/>
              <a:t>Mgmt</a:t>
            </a:r>
            <a:r>
              <a:rPr lang="fr-FR" sz="1400" dirty="0"/>
              <a:t> Service</a:t>
            </a:r>
            <a:endParaRPr lang="en-GB" sz="1400" dirty="0"/>
          </a:p>
          <a:p>
            <a:r>
              <a:rPr lang="en-US" sz="1400" i="1" dirty="0"/>
              <a:t>A single instance deployed across the entire ground segment. This instance can manage HR and VHR</a:t>
            </a:r>
            <a:endParaRPr lang="fr-FR" sz="1400" i="1" dirty="0"/>
          </a:p>
        </p:txBody>
      </p:sp>
      <p:sp>
        <p:nvSpPr>
          <p:cNvPr id="12" name="ZoneTexte 10">
            <a:extLst>
              <a:ext uri="{FF2B5EF4-FFF2-40B4-BE49-F238E27FC236}">
                <a16:creationId xmlns="" xmlns:a16="http://schemas.microsoft.com/office/drawing/2014/main" xmlns:lc="http://schemas.openxmlformats.org/drawingml/2006/lockedCanvas" id="{26CCD57D-9ECD-42F9-9ADB-4CCFE7729B5A}"/>
              </a:ext>
            </a:extLst>
          </p:cNvPr>
          <p:cNvSpPr txBox="1"/>
          <p:nvPr/>
        </p:nvSpPr>
        <p:spPr>
          <a:xfrm>
            <a:off x="6510913" y="1272044"/>
            <a:ext cx="471165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0070C0"/>
                </a:solidFill>
              </a:rPr>
              <a:t>Dominoes unique by design </a:t>
            </a:r>
            <a:r>
              <a:rPr lang="en-GB" sz="1600" dirty="0" smtClean="0">
                <a:solidFill>
                  <a:srgbClr val="0070C0"/>
                </a:solidFill>
              </a:rPr>
              <a:t>(mono mission</a:t>
            </a:r>
            <a:r>
              <a:rPr lang="en-GB" sz="1600" dirty="0">
                <a:solidFill>
                  <a:srgbClr val="0070C0"/>
                </a:solidFill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 smtClean="0"/>
              <a:t>Mission </a:t>
            </a:r>
            <a:r>
              <a:rPr lang="en-GB" sz="1400" dirty="0"/>
              <a:t>Programming Service</a:t>
            </a:r>
            <a:endParaRPr lang="en-GB" sz="1400" dirty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TM/TC Cyphering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Satellite Simulator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Flight Dynamic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Flight Operation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Pivot Processing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Image Quality Service</a:t>
            </a:r>
          </a:p>
          <a:p>
            <a:r>
              <a:rPr lang="en-US" sz="1400" i="1" dirty="0"/>
              <a:t>Only one instance deployed per mission. This means one instance for the HR mission and another for the VHR mission</a:t>
            </a:r>
            <a:endParaRPr lang="en-GB" sz="1400" i="1" dirty="0"/>
          </a:p>
        </p:txBody>
      </p:sp>
      <p:sp>
        <p:nvSpPr>
          <p:cNvPr id="13" name="ZoneTexte 12">
            <a:extLst>
              <a:ext uri="{FF2B5EF4-FFF2-40B4-BE49-F238E27FC236}">
                <a16:creationId xmlns="" xmlns:a16="http://schemas.microsoft.com/office/drawing/2014/main" xmlns:lc="http://schemas.openxmlformats.org/drawingml/2006/lockedCanvas" id="{870BE14C-EBC5-4F86-92C6-7F1CAA3AC412}"/>
              </a:ext>
            </a:extLst>
          </p:cNvPr>
          <p:cNvSpPr txBox="1"/>
          <p:nvPr/>
        </p:nvSpPr>
        <p:spPr>
          <a:xfrm>
            <a:off x="6510913" y="3971324"/>
            <a:ext cx="5317020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0070C0"/>
                </a:solidFill>
              </a:rPr>
              <a:t>Dominoes with concurrent implementations possibly deployed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Interoperability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Advanced Processing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Enhanced Processing Service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400" dirty="0"/>
              <a:t>Analytic Quality Service</a:t>
            </a:r>
          </a:p>
          <a:p>
            <a:r>
              <a:rPr lang="en-US" sz="1400" i="1" dirty="0"/>
              <a:t>Multiple instances can be deployed. Each of them extends the capabilities of the ground segment (without dependency with the other ones)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42681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6350" y="6490"/>
            <a:ext cx="3685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</a:rPr>
              <a:t>Domino-X Ground Segment</a:t>
            </a:r>
            <a:endParaRPr lang="fr-FR" sz="2400" b="1" dirty="0">
              <a:solidFill>
                <a:srgbClr val="0070C0"/>
              </a:solidFill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82118" y="460060"/>
            <a:ext cx="38246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16587" y="984177"/>
            <a:ext cx="55320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</a:rPr>
              <a:t>Optionality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A domino could </a:t>
            </a:r>
            <a:r>
              <a:rPr lang="en-GB" sz="1600" dirty="0" smtClean="0"/>
              <a:t>integrate </a:t>
            </a:r>
            <a:r>
              <a:rPr lang="en-GB" sz="1600" dirty="0"/>
              <a:t>mandatory </a:t>
            </a:r>
            <a:r>
              <a:rPr lang="en-GB" sz="1600" dirty="0" smtClean="0"/>
              <a:t>features</a:t>
            </a: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Or optional </a:t>
            </a:r>
            <a:r>
              <a:rPr lang="en-GB" sz="1600" dirty="0" smtClean="0"/>
              <a:t>features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840884" y="2794823"/>
            <a:ext cx="467136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Advanced Processing Service</a:t>
            </a:r>
          </a:p>
          <a:p>
            <a:pPr lvl="1"/>
            <a:r>
              <a:rPr lang="en-GB" sz="1400" dirty="0" smtClean="0"/>
              <a:t>In case [APS] domino is </a:t>
            </a:r>
            <a:r>
              <a:rPr lang="en-GB" sz="1400" dirty="0"/>
              <a:t>missing</a:t>
            </a:r>
            <a:r>
              <a:rPr lang="en-GB" sz="1400" dirty="0" smtClean="0"/>
              <a:t>, the Ground </a:t>
            </a:r>
            <a:r>
              <a:rPr lang="en-GB" sz="1400" dirty="0"/>
              <a:t>S</a:t>
            </a:r>
            <a:r>
              <a:rPr lang="en-GB" sz="1400" dirty="0" smtClean="0"/>
              <a:t>egment will not be able to process image with processing level greater than pivot level (Perfect sensor), without other major impact</a:t>
            </a:r>
            <a:endParaRPr lang="en-GB" sz="1400" dirty="0"/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Enhanced Processing Service (and its Quality Service)</a:t>
            </a:r>
            <a:endParaRPr lang="en-GB" sz="1600" dirty="0">
              <a:solidFill>
                <a:srgbClr val="0070C0"/>
              </a:solidFill>
            </a:endParaRPr>
          </a:p>
          <a:p>
            <a:pPr lvl="1"/>
            <a:r>
              <a:rPr lang="en-GB" sz="1400" dirty="0"/>
              <a:t>In case </a:t>
            </a:r>
            <a:r>
              <a:rPr lang="en-GB" sz="1400" dirty="0" smtClean="0"/>
              <a:t>[EPS</a:t>
            </a:r>
            <a:r>
              <a:rPr lang="en-GB" sz="1400" dirty="0"/>
              <a:t>] domino is missing</a:t>
            </a:r>
            <a:r>
              <a:rPr lang="en-GB" sz="1400" dirty="0" smtClean="0"/>
              <a:t>, </a:t>
            </a:r>
            <a:r>
              <a:rPr lang="en-GB" sz="1400" dirty="0"/>
              <a:t>the Ground Segment will not be able to </a:t>
            </a:r>
            <a:r>
              <a:rPr lang="en-GB" sz="1400" dirty="0" smtClean="0"/>
              <a:t>use </a:t>
            </a:r>
            <a:r>
              <a:rPr lang="en-GB" sz="1400" u="sng" dirty="0" smtClean="0"/>
              <a:t>image extraction algorithms</a:t>
            </a:r>
            <a:r>
              <a:rPr lang="en-GB" sz="1400" dirty="0" smtClean="0"/>
              <a:t>, </a:t>
            </a:r>
            <a:r>
              <a:rPr lang="en-GB" sz="1400" dirty="0"/>
              <a:t>without other major </a:t>
            </a:r>
            <a:r>
              <a:rPr lang="en-GB" sz="1400" dirty="0" smtClean="0"/>
              <a:t>impact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3993905" y="2421582"/>
            <a:ext cx="1518341" cy="571057"/>
            <a:chOff x="5109473" y="2519019"/>
            <a:chExt cx="1083029" cy="395631"/>
          </a:xfrm>
        </p:grpSpPr>
        <p:sp>
          <p:nvSpPr>
            <p:cNvPr id="11" name="Rectangle à coins arrondis 10"/>
            <p:cNvSpPr/>
            <p:nvPr/>
          </p:nvSpPr>
          <p:spPr>
            <a:xfrm>
              <a:off x="5168592" y="2519019"/>
              <a:ext cx="1023910" cy="3616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000" dirty="0" smtClean="0"/>
                <a:t>Advanced </a:t>
              </a:r>
              <a:r>
                <a:rPr lang="fr-FR" sz="1000" dirty="0" err="1" smtClean="0"/>
                <a:t>Processing</a:t>
              </a:r>
              <a:endParaRPr lang="fr-FR" sz="1000" dirty="0"/>
            </a:p>
            <a:p>
              <a:pPr algn="ctr"/>
              <a:r>
                <a:rPr lang="fr-FR" sz="1000" dirty="0" smtClean="0"/>
                <a:t>Service</a:t>
              </a:r>
              <a:endParaRPr lang="fr-FR" sz="1000" dirty="0"/>
            </a:p>
          </p:txBody>
        </p:sp>
        <p:sp>
          <p:nvSpPr>
            <p:cNvPr id="2" name="Organigramme : Jonction de sommaire 1"/>
            <p:cNvSpPr/>
            <p:nvPr/>
          </p:nvSpPr>
          <p:spPr>
            <a:xfrm>
              <a:off x="5109473" y="2794823"/>
              <a:ext cx="118237" cy="119827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/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3317615" y="4248783"/>
            <a:ext cx="1518341" cy="568556"/>
            <a:chOff x="5109473" y="3798770"/>
            <a:chExt cx="1083029" cy="418321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5168592" y="3798770"/>
              <a:ext cx="1023910" cy="3616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000" dirty="0" err="1" smtClean="0"/>
                <a:t>Enhanced</a:t>
              </a:r>
              <a:r>
                <a:rPr lang="fr-FR" sz="1000" dirty="0" smtClean="0"/>
                <a:t> </a:t>
              </a:r>
              <a:r>
                <a:rPr lang="fr-FR" sz="1000" dirty="0" err="1" smtClean="0"/>
                <a:t>Processing</a:t>
              </a:r>
              <a:endParaRPr lang="fr-FR" sz="1000" dirty="0"/>
            </a:p>
            <a:p>
              <a:pPr algn="ctr"/>
              <a:r>
                <a:rPr lang="fr-FR" sz="1000" dirty="0" smtClean="0"/>
                <a:t>Service</a:t>
              </a:r>
              <a:endParaRPr lang="fr-FR" sz="1000" dirty="0"/>
            </a:p>
          </p:txBody>
        </p:sp>
        <p:sp>
          <p:nvSpPr>
            <p:cNvPr id="15" name="Organigramme : Jonction de sommaire 14"/>
            <p:cNvSpPr/>
            <p:nvPr/>
          </p:nvSpPr>
          <p:spPr>
            <a:xfrm>
              <a:off x="5109473" y="4097264"/>
              <a:ext cx="118237" cy="119827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6412467" y="1092235"/>
            <a:ext cx="46713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Knowledge Builder &amp; Decision Service</a:t>
            </a:r>
          </a:p>
          <a:p>
            <a:pPr lvl="1"/>
            <a:r>
              <a:rPr lang="en-GB" sz="1400" dirty="0" smtClean="0"/>
              <a:t>In case [KBDS] domino is </a:t>
            </a:r>
            <a:r>
              <a:rPr lang="en-GB" sz="1400" dirty="0"/>
              <a:t>missing</a:t>
            </a:r>
            <a:r>
              <a:rPr lang="en-GB" sz="1400" dirty="0" smtClean="0"/>
              <a:t>, the Ground </a:t>
            </a:r>
            <a:r>
              <a:rPr lang="en-GB" sz="1400" dirty="0"/>
              <a:t>S</a:t>
            </a:r>
            <a:r>
              <a:rPr lang="en-GB" sz="1400" dirty="0" smtClean="0"/>
              <a:t>egment will loose its ability to follow-up </a:t>
            </a:r>
            <a:r>
              <a:rPr lang="en-GB" sz="1400" dirty="0"/>
              <a:t>an event</a:t>
            </a:r>
            <a:r>
              <a:rPr lang="en-GB" sz="1400" dirty="0" smtClean="0"/>
              <a:t> (detect/react/synthetize) and to enhance the image product (metadata), without other major impact</a:t>
            </a:r>
            <a:endParaRPr lang="en-GB" sz="1400" dirty="0"/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Data Integrity and Traceability Service</a:t>
            </a:r>
            <a:endParaRPr lang="en-GB" sz="1600" dirty="0">
              <a:solidFill>
                <a:srgbClr val="0070C0"/>
              </a:solidFill>
            </a:endParaRPr>
          </a:p>
          <a:p>
            <a:pPr lvl="1"/>
            <a:r>
              <a:rPr lang="en-GB" sz="1400" dirty="0"/>
              <a:t>In case </a:t>
            </a:r>
            <a:r>
              <a:rPr lang="en-GB" sz="1400" dirty="0" smtClean="0"/>
              <a:t>[DITS] </a:t>
            </a:r>
            <a:r>
              <a:rPr lang="en-GB" sz="1400" dirty="0"/>
              <a:t>domino is </a:t>
            </a:r>
            <a:r>
              <a:rPr lang="en-GB" sz="1400" dirty="0" smtClean="0"/>
              <a:t>missing, </a:t>
            </a:r>
            <a:r>
              <a:rPr lang="en-GB" sz="1400" dirty="0"/>
              <a:t>the Ground Segment will </a:t>
            </a:r>
            <a:r>
              <a:rPr lang="en-GB" sz="1400" dirty="0" smtClean="0"/>
              <a:t>not be able to check the products integrity, and to provide their traceability</a:t>
            </a:r>
            <a:endParaRPr lang="en-GB" sz="1400" dirty="0"/>
          </a:p>
          <a:p>
            <a:pPr lvl="1"/>
            <a:endParaRPr lang="en-GB" sz="1400" dirty="0"/>
          </a:p>
        </p:txBody>
      </p:sp>
      <p:grpSp>
        <p:nvGrpSpPr>
          <p:cNvPr id="5" name="Groupe 4"/>
          <p:cNvGrpSpPr/>
          <p:nvPr/>
        </p:nvGrpSpPr>
        <p:grpSpPr>
          <a:xfrm>
            <a:off x="10259889" y="698397"/>
            <a:ext cx="1441222" cy="634937"/>
            <a:chOff x="10491698" y="2089381"/>
            <a:chExt cx="1111462" cy="422285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10550817" y="2089381"/>
              <a:ext cx="1052343" cy="3623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 err="1"/>
                <a:t>Knowledge</a:t>
              </a:r>
              <a:r>
                <a:rPr lang="fr-FR" sz="800" dirty="0"/>
                <a:t> </a:t>
              </a:r>
              <a:r>
                <a:rPr lang="fr-FR" sz="800" dirty="0" err="1" smtClean="0"/>
                <a:t>Builder</a:t>
              </a:r>
              <a:r>
                <a:rPr lang="fr-FR" sz="800" dirty="0" smtClean="0"/>
                <a:t> &amp; </a:t>
              </a:r>
              <a:r>
                <a:rPr lang="fr-FR" sz="800" dirty="0" err="1" smtClean="0"/>
                <a:t>Decision</a:t>
              </a:r>
              <a:r>
                <a:rPr lang="fr-FR" sz="800" dirty="0" smtClean="0"/>
                <a:t> Service</a:t>
              </a:r>
              <a:endParaRPr lang="fr-FR" sz="800" dirty="0"/>
            </a:p>
          </p:txBody>
        </p:sp>
        <p:sp>
          <p:nvSpPr>
            <p:cNvPr id="17" name="Organigramme : Jonction de sommaire 16"/>
            <p:cNvSpPr/>
            <p:nvPr/>
          </p:nvSpPr>
          <p:spPr>
            <a:xfrm>
              <a:off x="10491698" y="2391839"/>
              <a:ext cx="118237" cy="119827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10259888" y="2526365"/>
            <a:ext cx="1441223" cy="594783"/>
            <a:chOff x="10491697" y="3382042"/>
            <a:chExt cx="1111463" cy="422285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10550816" y="3382042"/>
              <a:ext cx="1052344" cy="3623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 smtClean="0"/>
                <a:t>Data </a:t>
              </a:r>
              <a:r>
                <a:rPr lang="fr-FR" sz="800" dirty="0" err="1" smtClean="0"/>
                <a:t>Integrity</a:t>
              </a:r>
              <a:r>
                <a:rPr lang="fr-FR" sz="800" dirty="0" smtClean="0"/>
                <a:t> &amp; </a:t>
              </a:r>
              <a:r>
                <a:rPr lang="fr-FR" sz="800" dirty="0" err="1" smtClean="0"/>
                <a:t>Tracability</a:t>
              </a:r>
              <a:r>
                <a:rPr lang="fr-FR" sz="800" dirty="0" smtClean="0"/>
                <a:t> Service</a:t>
              </a:r>
              <a:endParaRPr lang="fr-FR" sz="800" dirty="0"/>
            </a:p>
          </p:txBody>
        </p:sp>
        <p:sp>
          <p:nvSpPr>
            <p:cNvPr id="18" name="Organigramme : Jonction de sommaire 17"/>
            <p:cNvSpPr/>
            <p:nvPr/>
          </p:nvSpPr>
          <p:spPr>
            <a:xfrm>
              <a:off x="10491697" y="3684500"/>
              <a:ext cx="118237" cy="119827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7094220" y="4501247"/>
            <a:ext cx="4606891" cy="193406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600" b="1" dirty="0"/>
              <a:t>Minor impacts, to avoid by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Monitoring services with [TMS], </a:t>
            </a:r>
            <a:r>
              <a:rPr lang="en-GB" sz="1600" dirty="0" smtClean="0"/>
              <a:t>[EPMS], [SMS]</a:t>
            </a:r>
            <a:endParaRPr lang="en-GB" sz="1400" dirty="0" smtClean="0"/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GB" sz="1400" dirty="0" smtClean="0">
                <a:sym typeface="Wingdings" panose="05000000000000000000" pitchFamily="2" charset="2"/>
              </a:rPr>
              <a:t>They should consider the </a:t>
            </a:r>
            <a:r>
              <a:rPr lang="en-GB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presence/lack </a:t>
            </a:r>
            <a:r>
              <a:rPr lang="en-GB" sz="1400" dirty="0" smtClean="0">
                <a:sym typeface="Wingdings" panose="05000000000000000000" pitchFamily="2" charset="2"/>
              </a:rPr>
              <a:t>of the optional dominoes by configuration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End-user visibility [ACS], [UAS], [FS]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GB" sz="1400" dirty="0" smtClean="0">
                <a:sym typeface="Wingdings" panose="05000000000000000000" pitchFamily="2" charset="2"/>
              </a:rPr>
              <a:t>The missing </a:t>
            </a:r>
            <a:r>
              <a:rPr lang="en-GB" sz="1400" dirty="0">
                <a:sym typeface="Wingdings" panose="05000000000000000000" pitchFamily="2" charset="2"/>
              </a:rPr>
              <a:t>capabilities should not </a:t>
            </a:r>
            <a:r>
              <a:rPr lang="en-GB" sz="1400" dirty="0" smtClean="0">
                <a:sym typeface="Wingdings" panose="05000000000000000000" pitchFamily="2" charset="2"/>
              </a:rPr>
              <a:t>be presented to </a:t>
            </a:r>
            <a:r>
              <a:rPr lang="en-GB" sz="1400" dirty="0">
                <a:sym typeface="Wingdings" panose="05000000000000000000" pitchFamily="2" charset="2"/>
              </a:rPr>
              <a:t>the </a:t>
            </a:r>
            <a:r>
              <a:rPr lang="en-GB" sz="1400" dirty="0" smtClean="0">
                <a:sym typeface="Wingdings" panose="05000000000000000000" pitchFamily="2" charset="2"/>
              </a:rPr>
              <a:t>end-user (“get capabilities” features)</a:t>
            </a:r>
            <a:endParaRPr lang="en-GB" sz="1400" dirty="0">
              <a:sym typeface="Wingdings" panose="05000000000000000000" pitchFamily="2" charset="2"/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4993457" y="4242273"/>
            <a:ext cx="1507354" cy="568555"/>
            <a:chOff x="5086445" y="4109010"/>
            <a:chExt cx="1507354" cy="568555"/>
          </a:xfrm>
        </p:grpSpPr>
        <p:sp>
          <p:nvSpPr>
            <p:cNvPr id="24" name="Rectangle à coins arrondis 23"/>
            <p:cNvSpPr/>
            <p:nvPr/>
          </p:nvSpPr>
          <p:spPr>
            <a:xfrm>
              <a:off x="5158338" y="4109010"/>
              <a:ext cx="1435461" cy="4871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000" i="1" dirty="0" err="1" smtClean="0"/>
                <a:t>Analytics</a:t>
              </a:r>
              <a:r>
                <a:rPr lang="fr-FR" sz="1000" dirty="0" smtClean="0"/>
                <a:t> </a:t>
              </a:r>
              <a:r>
                <a:rPr lang="fr-FR" sz="1000" dirty="0" err="1" smtClean="0"/>
                <a:t>Quality</a:t>
              </a:r>
              <a:endParaRPr lang="fr-FR" sz="1000" dirty="0"/>
            </a:p>
            <a:p>
              <a:pPr algn="ctr"/>
              <a:r>
                <a:rPr lang="fr-FR" sz="1000" dirty="0" smtClean="0"/>
                <a:t>Service</a:t>
              </a:r>
              <a:endParaRPr lang="fr-FR" sz="1000" dirty="0"/>
            </a:p>
          </p:txBody>
        </p:sp>
        <p:sp>
          <p:nvSpPr>
            <p:cNvPr id="25" name="Organigramme : Jonction de sommaire 24"/>
            <p:cNvSpPr/>
            <p:nvPr/>
          </p:nvSpPr>
          <p:spPr>
            <a:xfrm>
              <a:off x="5086445" y="4514704"/>
              <a:ext cx="165761" cy="162861"/>
            </a:xfrm>
            <a:prstGeom prst="flowChartSummingJunction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/>
            </a:p>
          </p:txBody>
        </p:sp>
      </p:grpSp>
    </p:spTree>
    <p:extLst>
      <p:ext uri="{BB962C8B-B14F-4D97-AF65-F5344CB8AC3E}">
        <p14:creationId xmlns:p14="http://schemas.microsoft.com/office/powerpoint/2010/main" val="32563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tangle à coins arrondis 220"/>
          <p:cNvSpPr/>
          <p:nvPr/>
        </p:nvSpPr>
        <p:spPr>
          <a:xfrm>
            <a:off x="3757760" y="4764894"/>
            <a:ext cx="1895456" cy="681905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Multi-Mission User Services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9" name="Flèche en arc 78"/>
          <p:cNvSpPr/>
          <p:nvPr/>
        </p:nvSpPr>
        <p:spPr>
          <a:xfrm>
            <a:off x="4856973" y="1477811"/>
            <a:ext cx="5792145" cy="4950152"/>
          </a:xfrm>
          <a:prstGeom prst="circularArrow">
            <a:avLst>
              <a:gd name="adj1" fmla="val 5095"/>
              <a:gd name="adj2" fmla="val 480409"/>
              <a:gd name="adj3" fmla="val 20431616"/>
              <a:gd name="adj4" fmla="val 10332634"/>
              <a:gd name="adj5" fmla="val 6154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" name="Flèche en arc 1"/>
          <p:cNvSpPr/>
          <p:nvPr/>
        </p:nvSpPr>
        <p:spPr>
          <a:xfrm rot="10800000">
            <a:off x="5310253" y="1933515"/>
            <a:ext cx="5195837" cy="4899069"/>
          </a:xfrm>
          <a:prstGeom prst="circularArrow">
            <a:avLst>
              <a:gd name="adj1" fmla="val 5676"/>
              <a:gd name="adj2" fmla="val 772506"/>
              <a:gd name="adj3" fmla="val 20544326"/>
              <a:gd name="adj4" fmla="val 10039170"/>
              <a:gd name="adj5" fmla="val 7575"/>
            </a:avLst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5" name="Groupe 24"/>
          <p:cNvGrpSpPr/>
          <p:nvPr/>
        </p:nvGrpSpPr>
        <p:grpSpPr>
          <a:xfrm>
            <a:off x="7719262" y="332964"/>
            <a:ext cx="1054107" cy="962321"/>
            <a:chOff x="4671159" y="1148445"/>
            <a:chExt cx="1054107" cy="9623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2" name="Groupe 11"/>
            <p:cNvGrpSpPr/>
            <p:nvPr/>
          </p:nvGrpSpPr>
          <p:grpSpPr>
            <a:xfrm>
              <a:off x="4671159" y="1148445"/>
              <a:ext cx="1054107" cy="962321"/>
              <a:chOff x="4671159" y="1148445"/>
              <a:chExt cx="1252208" cy="1127760"/>
            </a:xfrm>
          </p:grpSpPr>
          <p:sp>
            <p:nvSpPr>
              <p:cNvPr id="51" name="Ellipse 50"/>
              <p:cNvSpPr/>
              <p:nvPr/>
            </p:nvSpPr>
            <p:spPr>
              <a:xfrm>
                <a:off x="4671159" y="1148445"/>
                <a:ext cx="1252208" cy="112776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52" name="Image 5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49934" y="1533736"/>
                <a:ext cx="453791" cy="461439"/>
              </a:xfrm>
              <a:prstGeom prst="rect">
                <a:avLst/>
              </a:prstGeom>
            </p:spPr>
          </p:pic>
          <p:pic>
            <p:nvPicPr>
              <p:cNvPr id="53" name="Image 5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05336" y="1635538"/>
                <a:ext cx="453791" cy="461439"/>
              </a:xfrm>
              <a:prstGeom prst="rect">
                <a:avLst/>
              </a:prstGeom>
            </p:spPr>
          </p:pic>
        </p:grpSp>
        <p:sp>
          <p:nvSpPr>
            <p:cNvPr id="63" name="ZoneTexte 62"/>
            <p:cNvSpPr txBox="1"/>
            <p:nvPr/>
          </p:nvSpPr>
          <p:spPr>
            <a:xfrm>
              <a:off x="4793630" y="1280364"/>
              <a:ext cx="79220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 smtClean="0"/>
                <a:t>2x VHR satellites</a:t>
              </a:r>
              <a:endParaRPr lang="fr-FR" sz="700" dirty="0"/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8780117" y="314017"/>
            <a:ext cx="1091292" cy="1006516"/>
            <a:chOff x="6103492" y="53122"/>
            <a:chExt cx="1824392" cy="15318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Ellipse 53"/>
            <p:cNvSpPr/>
            <p:nvPr/>
          </p:nvSpPr>
          <p:spPr>
            <a:xfrm>
              <a:off x="6103492" y="53122"/>
              <a:ext cx="1824392" cy="153183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55" name="Image 5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60036" y="623995"/>
              <a:ext cx="453791" cy="461439"/>
            </a:xfrm>
            <a:prstGeom prst="rect">
              <a:avLst/>
            </a:prstGeom>
          </p:spPr>
        </p:pic>
        <p:pic>
          <p:nvPicPr>
            <p:cNvPr id="56" name="Image 5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64632" y="767313"/>
              <a:ext cx="453791" cy="461439"/>
            </a:xfrm>
            <a:prstGeom prst="rect">
              <a:avLst/>
            </a:prstGeom>
          </p:spPr>
        </p:pic>
        <p:pic>
          <p:nvPicPr>
            <p:cNvPr id="57" name="Image 5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1752" y="917897"/>
              <a:ext cx="453791" cy="461439"/>
            </a:xfrm>
            <a:prstGeom prst="rect">
              <a:avLst/>
            </a:prstGeom>
          </p:spPr>
        </p:pic>
        <p:pic>
          <p:nvPicPr>
            <p:cNvPr id="58" name="Image 5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6348" y="1061215"/>
              <a:ext cx="453791" cy="461439"/>
            </a:xfrm>
            <a:prstGeom prst="rect">
              <a:avLst/>
            </a:prstGeom>
          </p:spPr>
        </p:pic>
        <p:pic>
          <p:nvPicPr>
            <p:cNvPr id="59" name="Image 5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56302" y="363045"/>
              <a:ext cx="453791" cy="461439"/>
            </a:xfrm>
            <a:prstGeom prst="rect">
              <a:avLst/>
            </a:prstGeom>
          </p:spPr>
        </p:pic>
        <p:pic>
          <p:nvPicPr>
            <p:cNvPr id="60" name="Image 5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0898" y="506363"/>
              <a:ext cx="453791" cy="461439"/>
            </a:xfrm>
            <a:prstGeom prst="rect">
              <a:avLst/>
            </a:prstGeom>
          </p:spPr>
        </p:pic>
        <p:pic>
          <p:nvPicPr>
            <p:cNvPr id="61" name="Image 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8018" y="656947"/>
              <a:ext cx="453791" cy="461439"/>
            </a:xfrm>
            <a:prstGeom prst="rect">
              <a:avLst/>
            </a:prstGeom>
          </p:spPr>
        </p:pic>
        <p:pic>
          <p:nvPicPr>
            <p:cNvPr id="62" name="Image 6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02614" y="800265"/>
              <a:ext cx="453791" cy="461439"/>
            </a:xfrm>
            <a:prstGeom prst="rect">
              <a:avLst/>
            </a:prstGeom>
          </p:spPr>
        </p:pic>
        <p:sp>
          <p:nvSpPr>
            <p:cNvPr id="64" name="ZoneTexte 63"/>
            <p:cNvSpPr txBox="1"/>
            <p:nvPr/>
          </p:nvSpPr>
          <p:spPr>
            <a:xfrm>
              <a:off x="6488048" y="127057"/>
              <a:ext cx="1238630" cy="304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8</a:t>
              </a:r>
              <a:r>
                <a:rPr lang="fr-FR" sz="700" dirty="0" smtClean="0"/>
                <a:t>x HR satellites</a:t>
              </a:r>
              <a:endParaRPr lang="fr-FR" sz="700" dirty="0"/>
            </a:p>
          </p:txBody>
        </p:sp>
      </p:grpSp>
      <p:sp>
        <p:nvSpPr>
          <p:cNvPr id="114" name="Flèche en arc 113"/>
          <p:cNvSpPr/>
          <p:nvPr/>
        </p:nvSpPr>
        <p:spPr>
          <a:xfrm>
            <a:off x="5524548" y="1837278"/>
            <a:ext cx="4440001" cy="4401946"/>
          </a:xfrm>
          <a:prstGeom prst="circularArrow">
            <a:avLst>
              <a:gd name="adj1" fmla="val 5095"/>
              <a:gd name="adj2" fmla="val 480409"/>
              <a:gd name="adj3" fmla="val 20431616"/>
              <a:gd name="adj4" fmla="val 10332634"/>
              <a:gd name="adj5" fmla="val 6154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5" name="Nuage 154"/>
          <p:cNvSpPr/>
          <p:nvPr/>
        </p:nvSpPr>
        <p:spPr>
          <a:xfrm>
            <a:off x="10922115" y="5749742"/>
            <a:ext cx="940845" cy="563116"/>
          </a:xfrm>
          <a:prstGeom prst="cloud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Ext. data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 flipH="1" flipV="1">
            <a:off x="10532661" y="5840771"/>
            <a:ext cx="521522" cy="111613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necteur droit avec flèche 155"/>
          <p:cNvCxnSpPr/>
          <p:nvPr/>
        </p:nvCxnSpPr>
        <p:spPr>
          <a:xfrm flipV="1">
            <a:off x="10575903" y="6104755"/>
            <a:ext cx="511955" cy="246505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>
            <a:off x="9163296" y="1370967"/>
            <a:ext cx="564578" cy="513837"/>
            <a:chOff x="3373967" y="1898589"/>
            <a:chExt cx="1062822" cy="881078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72469" y="1898589"/>
              <a:ext cx="487680" cy="561358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3373967" y="2436632"/>
              <a:ext cx="1062822" cy="343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 err="1" smtClean="0"/>
                <a:t>Owned</a:t>
              </a:r>
              <a:r>
                <a:rPr lang="fr-FR" sz="700" dirty="0" smtClean="0"/>
                <a:t> GS</a:t>
              </a:r>
              <a:endParaRPr lang="fr-FR" sz="700" dirty="0"/>
            </a:p>
          </p:txBody>
        </p:sp>
      </p:grpSp>
      <p:sp>
        <p:nvSpPr>
          <p:cNvPr id="193" name="ZoneTexte 192"/>
          <p:cNvSpPr txBox="1"/>
          <p:nvPr/>
        </p:nvSpPr>
        <p:spPr>
          <a:xfrm>
            <a:off x="6350" y="6490"/>
            <a:ext cx="3685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</a:rPr>
              <a:t>Domino-X Ground Segment</a:t>
            </a:r>
            <a:endParaRPr lang="fr-FR" sz="2400" b="1" dirty="0">
              <a:solidFill>
                <a:srgbClr val="0070C0"/>
              </a:solidFill>
            </a:endParaRPr>
          </a:p>
        </p:txBody>
      </p:sp>
      <p:cxnSp>
        <p:nvCxnSpPr>
          <p:cNvPr id="195" name="Connecteur droit 194"/>
          <p:cNvCxnSpPr/>
          <p:nvPr/>
        </p:nvCxnSpPr>
        <p:spPr>
          <a:xfrm>
            <a:off x="82118" y="460060"/>
            <a:ext cx="38246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ZoneTexte 195"/>
          <p:cNvSpPr txBox="1"/>
          <p:nvPr/>
        </p:nvSpPr>
        <p:spPr>
          <a:xfrm>
            <a:off x="82118" y="567988"/>
            <a:ext cx="303999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Targeted deployment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One “VHR” 2 sat constellation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One “HR” 8 sat constellation</a:t>
            </a:r>
            <a:endParaRPr lang="en-GB" sz="1400" dirty="0"/>
          </a:p>
        </p:txBody>
      </p:sp>
      <p:sp>
        <p:nvSpPr>
          <p:cNvPr id="186" name="Rectangle à coins arrondis 185"/>
          <p:cNvSpPr/>
          <p:nvPr/>
        </p:nvSpPr>
        <p:spPr>
          <a:xfrm>
            <a:off x="6971268" y="3654152"/>
            <a:ext cx="1546560" cy="681905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Monitoring Services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3" name="Rectangle à coins arrondis 112"/>
          <p:cNvSpPr/>
          <p:nvPr/>
        </p:nvSpPr>
        <p:spPr>
          <a:xfrm>
            <a:off x="5127495" y="1971502"/>
            <a:ext cx="1546560" cy="681905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SCC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4397172" y="3445832"/>
            <a:ext cx="1546560" cy="681905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Mission Services</a:t>
            </a:r>
          </a:p>
        </p:txBody>
      </p:sp>
      <p:sp>
        <p:nvSpPr>
          <p:cNvPr id="187" name="Rectangle à coins arrondis 186"/>
          <p:cNvSpPr/>
          <p:nvPr/>
        </p:nvSpPr>
        <p:spPr>
          <a:xfrm>
            <a:off x="5561265" y="697367"/>
            <a:ext cx="1546560" cy="681905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Ressource Management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3" name="Connecteur droit 12"/>
          <p:cNvCxnSpPr>
            <a:stCxn id="7" idx="2"/>
            <a:endCxn id="187" idx="3"/>
          </p:cNvCxnSpPr>
          <p:nvPr/>
        </p:nvCxnSpPr>
        <p:spPr>
          <a:xfrm flipH="1" flipV="1">
            <a:off x="7107825" y="1038320"/>
            <a:ext cx="938232" cy="44313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7" name="Connecteur droit 216"/>
          <p:cNvCxnSpPr>
            <a:stCxn id="8" idx="1"/>
            <a:endCxn id="187" idx="3"/>
          </p:cNvCxnSpPr>
          <p:nvPr/>
        </p:nvCxnSpPr>
        <p:spPr>
          <a:xfrm flipH="1" flipV="1">
            <a:off x="7107825" y="1038320"/>
            <a:ext cx="2214037" cy="49633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6" name="Groupe 105"/>
          <p:cNvGrpSpPr/>
          <p:nvPr/>
        </p:nvGrpSpPr>
        <p:grpSpPr>
          <a:xfrm>
            <a:off x="8042948" y="1135378"/>
            <a:ext cx="1002249" cy="692145"/>
            <a:chOff x="2347019" y="642699"/>
            <a:chExt cx="1849120" cy="11887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Nuage 6"/>
            <p:cNvSpPr/>
            <p:nvPr/>
          </p:nvSpPr>
          <p:spPr>
            <a:xfrm>
              <a:off x="2347019" y="642699"/>
              <a:ext cx="1849120" cy="1188720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10892" y="948151"/>
              <a:ext cx="406019" cy="467360"/>
            </a:xfrm>
            <a:prstGeom prst="rect">
              <a:avLst/>
            </a:prstGeom>
          </p:spPr>
        </p:pic>
        <p:sp>
          <p:nvSpPr>
            <p:cNvPr id="67" name="ZoneTexte 66"/>
            <p:cNvSpPr txBox="1"/>
            <p:nvPr/>
          </p:nvSpPr>
          <p:spPr>
            <a:xfrm>
              <a:off x="2905879" y="1432172"/>
              <a:ext cx="757711" cy="343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 err="1" smtClean="0"/>
                <a:t>GSaaS</a:t>
              </a:r>
              <a:endParaRPr lang="fr-FR" sz="700" dirty="0"/>
            </a:p>
          </p:txBody>
        </p:sp>
        <p:pic>
          <p:nvPicPr>
            <p:cNvPr id="68" name="Image 6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17915" y="804833"/>
              <a:ext cx="406019" cy="467360"/>
            </a:xfrm>
            <a:prstGeom prst="rect">
              <a:avLst/>
            </a:prstGeom>
          </p:spPr>
        </p:pic>
      </p:grpSp>
      <p:sp>
        <p:nvSpPr>
          <p:cNvPr id="218" name="Rectangle à coins arrondis 217"/>
          <p:cNvSpPr/>
          <p:nvPr/>
        </p:nvSpPr>
        <p:spPr>
          <a:xfrm>
            <a:off x="10045271" y="3552407"/>
            <a:ext cx="1546560" cy="681905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Processing Services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9" name="Rectangle à coins arrondis 218"/>
          <p:cNvSpPr/>
          <p:nvPr/>
        </p:nvSpPr>
        <p:spPr>
          <a:xfrm>
            <a:off x="8347282" y="5727542"/>
            <a:ext cx="2066937" cy="681905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Data Management Services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0" name="Nuage 179"/>
          <p:cNvSpPr/>
          <p:nvPr/>
        </p:nvSpPr>
        <p:spPr>
          <a:xfrm>
            <a:off x="3261706" y="5988828"/>
            <a:ext cx="940845" cy="563116"/>
          </a:xfrm>
          <a:prstGeom prst="cloud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Ext. provider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181" name="Connecteur droit avec flèche 180"/>
          <p:cNvCxnSpPr/>
          <p:nvPr/>
        </p:nvCxnSpPr>
        <p:spPr>
          <a:xfrm flipH="1">
            <a:off x="3999506" y="5388778"/>
            <a:ext cx="304804" cy="653297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cteur droit avec flèche 188"/>
          <p:cNvCxnSpPr/>
          <p:nvPr/>
        </p:nvCxnSpPr>
        <p:spPr>
          <a:xfrm flipH="1">
            <a:off x="4971885" y="5444030"/>
            <a:ext cx="278905" cy="663719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ZoneTexte 190"/>
          <p:cNvSpPr txBox="1"/>
          <p:nvPr/>
        </p:nvSpPr>
        <p:spPr>
          <a:xfrm>
            <a:off x="4879381" y="6285426"/>
            <a:ext cx="6367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End user</a:t>
            </a:r>
            <a:endParaRPr lang="fr-FR" sz="1000" dirty="0"/>
          </a:p>
        </p:txBody>
      </p:sp>
      <p:pic>
        <p:nvPicPr>
          <p:cNvPr id="257" name="Image 2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1894" y="6135540"/>
            <a:ext cx="297427" cy="361818"/>
          </a:xfrm>
          <a:prstGeom prst="rect">
            <a:avLst/>
          </a:prstGeom>
        </p:spPr>
      </p:pic>
      <p:sp>
        <p:nvSpPr>
          <p:cNvPr id="226" name="ZoneTexte 225"/>
          <p:cNvSpPr txBox="1"/>
          <p:nvPr/>
        </p:nvSpPr>
        <p:spPr>
          <a:xfrm>
            <a:off x="7361193" y="4844767"/>
            <a:ext cx="712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Operators</a:t>
            </a:r>
            <a:endParaRPr lang="fr-FR" sz="1000" dirty="0"/>
          </a:p>
        </p:txBody>
      </p:sp>
      <p:cxnSp>
        <p:nvCxnSpPr>
          <p:cNvPr id="228" name="Connecteur droit avec flèche 227"/>
          <p:cNvCxnSpPr/>
          <p:nvPr/>
        </p:nvCxnSpPr>
        <p:spPr>
          <a:xfrm flipH="1">
            <a:off x="7463966" y="4288008"/>
            <a:ext cx="229944" cy="503337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1" name="Image 2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8428" y="4673327"/>
            <a:ext cx="297427" cy="36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37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à coins arrondis 151"/>
          <p:cNvSpPr/>
          <p:nvPr/>
        </p:nvSpPr>
        <p:spPr>
          <a:xfrm>
            <a:off x="2735405" y="4380663"/>
            <a:ext cx="3112344" cy="1644372"/>
          </a:xfrm>
          <a:prstGeom prst="roundRect">
            <a:avLst>
              <a:gd name="adj" fmla="val 9740"/>
            </a:avLst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1" name="Rectangle à coins arrondis 240"/>
          <p:cNvSpPr/>
          <p:nvPr/>
        </p:nvSpPr>
        <p:spPr>
          <a:xfrm>
            <a:off x="3150638" y="5266773"/>
            <a:ext cx="877193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800" dirty="0"/>
          </a:p>
        </p:txBody>
      </p:sp>
      <p:sp>
        <p:nvSpPr>
          <p:cNvPr id="240" name="Rectangle à coins arrondis 239"/>
          <p:cNvSpPr/>
          <p:nvPr/>
        </p:nvSpPr>
        <p:spPr>
          <a:xfrm>
            <a:off x="3103806" y="5211228"/>
            <a:ext cx="877193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800" dirty="0"/>
          </a:p>
        </p:txBody>
      </p:sp>
      <p:sp>
        <p:nvSpPr>
          <p:cNvPr id="131" name="Rectangle à coins arrondis 130"/>
          <p:cNvSpPr/>
          <p:nvPr/>
        </p:nvSpPr>
        <p:spPr>
          <a:xfrm>
            <a:off x="7850513" y="2643750"/>
            <a:ext cx="4244466" cy="2168657"/>
          </a:xfrm>
          <a:prstGeom prst="roundRect">
            <a:avLst>
              <a:gd name="adj" fmla="val 9740"/>
            </a:avLst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3" name="Rectangle à coins arrondis 252"/>
          <p:cNvSpPr/>
          <p:nvPr/>
        </p:nvSpPr>
        <p:spPr>
          <a:xfrm>
            <a:off x="10126913" y="1752718"/>
            <a:ext cx="1861868" cy="2772552"/>
          </a:xfrm>
          <a:prstGeom prst="roundRect">
            <a:avLst>
              <a:gd name="adj" fmla="val 8106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3" name="ZoneTexte 212"/>
          <p:cNvSpPr txBox="1"/>
          <p:nvPr/>
        </p:nvSpPr>
        <p:spPr>
          <a:xfrm>
            <a:off x="827" y="3775705"/>
            <a:ext cx="2599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solidFill>
                  <a:srgbClr val="0070C0"/>
                </a:solidFill>
              </a:rPr>
              <a:t>Domino’s mode</a:t>
            </a:r>
          </a:p>
          <a:p>
            <a:r>
              <a:rPr lang="en-US" sz="1200" dirty="0" smtClean="0"/>
              <a:t>      = “as a service” mode in targeted deployment (operated by an industrial)</a:t>
            </a:r>
          </a:p>
        </p:txBody>
      </p:sp>
      <p:sp>
        <p:nvSpPr>
          <p:cNvPr id="161" name="Rectangle à coins arrondis 160"/>
          <p:cNvSpPr/>
          <p:nvPr/>
        </p:nvSpPr>
        <p:spPr>
          <a:xfrm>
            <a:off x="8620917" y="110700"/>
            <a:ext cx="2876802" cy="1345607"/>
          </a:xfrm>
          <a:prstGeom prst="roundRect">
            <a:avLst>
              <a:gd name="adj" fmla="val 9740"/>
            </a:avLst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Rectangle à coins arrondis 153"/>
          <p:cNvSpPr/>
          <p:nvPr/>
        </p:nvSpPr>
        <p:spPr>
          <a:xfrm>
            <a:off x="7185673" y="4938884"/>
            <a:ext cx="3950540" cy="1484496"/>
          </a:xfrm>
          <a:prstGeom prst="roundRect">
            <a:avLst>
              <a:gd name="adj" fmla="val 9740"/>
            </a:avLst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Rectangle à coins arrondis 124"/>
          <p:cNvSpPr/>
          <p:nvPr/>
        </p:nvSpPr>
        <p:spPr>
          <a:xfrm>
            <a:off x="3284993" y="544078"/>
            <a:ext cx="1771825" cy="924283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3" name="Rectangle à coins arrondis 112"/>
          <p:cNvSpPr/>
          <p:nvPr/>
        </p:nvSpPr>
        <p:spPr>
          <a:xfrm>
            <a:off x="2647584" y="1647919"/>
            <a:ext cx="4713285" cy="1379399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150638" y="3183042"/>
            <a:ext cx="2507903" cy="1052449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Flèche en arc 78"/>
          <p:cNvSpPr/>
          <p:nvPr/>
        </p:nvSpPr>
        <p:spPr>
          <a:xfrm>
            <a:off x="3659109" y="1249211"/>
            <a:ext cx="5792145" cy="4950152"/>
          </a:xfrm>
          <a:prstGeom prst="circularArrow">
            <a:avLst>
              <a:gd name="adj1" fmla="val 5095"/>
              <a:gd name="adj2" fmla="val 480409"/>
              <a:gd name="adj3" fmla="val 20431616"/>
              <a:gd name="adj4" fmla="val 10332634"/>
              <a:gd name="adj5" fmla="val 6154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" name="Flèche en arc 1"/>
          <p:cNvSpPr/>
          <p:nvPr/>
        </p:nvSpPr>
        <p:spPr>
          <a:xfrm rot="9909184">
            <a:off x="4112389" y="1704915"/>
            <a:ext cx="5195837" cy="4899069"/>
          </a:xfrm>
          <a:prstGeom prst="circularArrow">
            <a:avLst>
              <a:gd name="adj1" fmla="val 5676"/>
              <a:gd name="adj2" fmla="val 772506"/>
              <a:gd name="adj3" fmla="val 20544326"/>
              <a:gd name="adj4" fmla="val 11034622"/>
              <a:gd name="adj5" fmla="val 7575"/>
            </a:avLst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5" name="Groupe 24"/>
          <p:cNvGrpSpPr/>
          <p:nvPr/>
        </p:nvGrpSpPr>
        <p:grpSpPr>
          <a:xfrm>
            <a:off x="5921558" y="18947"/>
            <a:ext cx="1054107" cy="962321"/>
            <a:chOff x="4671159" y="1148445"/>
            <a:chExt cx="1054107" cy="9623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2" name="Groupe 11"/>
            <p:cNvGrpSpPr/>
            <p:nvPr/>
          </p:nvGrpSpPr>
          <p:grpSpPr>
            <a:xfrm>
              <a:off x="4671159" y="1148445"/>
              <a:ext cx="1054107" cy="962321"/>
              <a:chOff x="4671159" y="1148445"/>
              <a:chExt cx="1252208" cy="1127760"/>
            </a:xfrm>
          </p:grpSpPr>
          <p:sp>
            <p:nvSpPr>
              <p:cNvPr id="51" name="Ellipse 50"/>
              <p:cNvSpPr/>
              <p:nvPr/>
            </p:nvSpPr>
            <p:spPr>
              <a:xfrm>
                <a:off x="4671159" y="1148445"/>
                <a:ext cx="1252208" cy="112776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52" name="Image 5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49934" y="1533736"/>
                <a:ext cx="453791" cy="461439"/>
              </a:xfrm>
              <a:prstGeom prst="rect">
                <a:avLst/>
              </a:prstGeom>
            </p:spPr>
          </p:pic>
          <p:pic>
            <p:nvPicPr>
              <p:cNvPr id="53" name="Image 5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05336" y="1635538"/>
                <a:ext cx="453791" cy="461439"/>
              </a:xfrm>
              <a:prstGeom prst="rect">
                <a:avLst/>
              </a:prstGeom>
            </p:spPr>
          </p:pic>
        </p:grpSp>
        <p:sp>
          <p:nvSpPr>
            <p:cNvPr id="63" name="ZoneTexte 62"/>
            <p:cNvSpPr txBox="1"/>
            <p:nvPr/>
          </p:nvSpPr>
          <p:spPr>
            <a:xfrm>
              <a:off x="4793630" y="1280364"/>
              <a:ext cx="79220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 smtClean="0"/>
                <a:t>2x VHR satellites</a:t>
              </a:r>
              <a:endParaRPr lang="fr-FR" sz="700" dirty="0"/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6982413" y="0"/>
            <a:ext cx="1091292" cy="1006516"/>
            <a:chOff x="6103492" y="53122"/>
            <a:chExt cx="1824392" cy="15318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Ellipse 53"/>
            <p:cNvSpPr/>
            <p:nvPr/>
          </p:nvSpPr>
          <p:spPr>
            <a:xfrm>
              <a:off x="6103492" y="53122"/>
              <a:ext cx="1824392" cy="153183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55" name="Image 5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60036" y="623995"/>
              <a:ext cx="453791" cy="461439"/>
            </a:xfrm>
            <a:prstGeom prst="rect">
              <a:avLst/>
            </a:prstGeom>
          </p:spPr>
        </p:pic>
        <p:pic>
          <p:nvPicPr>
            <p:cNvPr id="56" name="Image 5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64632" y="767313"/>
              <a:ext cx="453791" cy="461439"/>
            </a:xfrm>
            <a:prstGeom prst="rect">
              <a:avLst/>
            </a:prstGeom>
          </p:spPr>
        </p:pic>
        <p:pic>
          <p:nvPicPr>
            <p:cNvPr id="57" name="Image 5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1752" y="917897"/>
              <a:ext cx="453791" cy="461439"/>
            </a:xfrm>
            <a:prstGeom prst="rect">
              <a:avLst/>
            </a:prstGeom>
          </p:spPr>
        </p:pic>
        <p:pic>
          <p:nvPicPr>
            <p:cNvPr id="58" name="Image 5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6348" y="1061215"/>
              <a:ext cx="453791" cy="461439"/>
            </a:xfrm>
            <a:prstGeom prst="rect">
              <a:avLst/>
            </a:prstGeom>
          </p:spPr>
        </p:pic>
        <p:pic>
          <p:nvPicPr>
            <p:cNvPr id="59" name="Image 5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56302" y="363045"/>
              <a:ext cx="453791" cy="461439"/>
            </a:xfrm>
            <a:prstGeom prst="rect">
              <a:avLst/>
            </a:prstGeom>
          </p:spPr>
        </p:pic>
        <p:pic>
          <p:nvPicPr>
            <p:cNvPr id="60" name="Image 5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0898" y="506363"/>
              <a:ext cx="453791" cy="461439"/>
            </a:xfrm>
            <a:prstGeom prst="rect">
              <a:avLst/>
            </a:prstGeom>
          </p:spPr>
        </p:pic>
        <p:pic>
          <p:nvPicPr>
            <p:cNvPr id="61" name="Image 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8018" y="656947"/>
              <a:ext cx="453791" cy="461439"/>
            </a:xfrm>
            <a:prstGeom prst="rect">
              <a:avLst/>
            </a:prstGeom>
          </p:spPr>
        </p:pic>
        <p:pic>
          <p:nvPicPr>
            <p:cNvPr id="62" name="Image 6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02614" y="800265"/>
              <a:ext cx="453791" cy="461439"/>
            </a:xfrm>
            <a:prstGeom prst="rect">
              <a:avLst/>
            </a:prstGeom>
          </p:spPr>
        </p:pic>
        <p:sp>
          <p:nvSpPr>
            <p:cNvPr id="64" name="ZoneTexte 63"/>
            <p:cNvSpPr txBox="1"/>
            <p:nvPr/>
          </p:nvSpPr>
          <p:spPr>
            <a:xfrm>
              <a:off x="6488048" y="127057"/>
              <a:ext cx="1238630" cy="304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/>
                <a:t>8</a:t>
              </a:r>
              <a:r>
                <a:rPr lang="fr-FR" sz="700" dirty="0" smtClean="0"/>
                <a:t>x HR satellites</a:t>
              </a:r>
              <a:endParaRPr lang="fr-FR" sz="700" dirty="0"/>
            </a:p>
          </p:txBody>
        </p:sp>
      </p:grpSp>
      <p:sp>
        <p:nvSpPr>
          <p:cNvPr id="72" name="Rectangle à coins arrondis 71"/>
          <p:cNvSpPr/>
          <p:nvPr/>
        </p:nvSpPr>
        <p:spPr>
          <a:xfrm>
            <a:off x="3465118" y="742003"/>
            <a:ext cx="1137752" cy="3596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Satellite Communication &amp; Resource </a:t>
            </a:r>
            <a:r>
              <a:rPr lang="fr-FR" sz="800" dirty="0" err="1" smtClean="0"/>
              <a:t>Mgmt</a:t>
            </a:r>
            <a:r>
              <a:rPr lang="fr-FR" sz="800" dirty="0" smtClean="0"/>
              <a:t> Service</a:t>
            </a:r>
            <a:endParaRPr lang="fr-FR" sz="800" dirty="0"/>
          </a:p>
        </p:txBody>
      </p:sp>
      <p:grpSp>
        <p:nvGrpSpPr>
          <p:cNvPr id="106" name="Groupe 105"/>
          <p:cNvGrpSpPr/>
          <p:nvPr/>
        </p:nvGrpSpPr>
        <p:grpSpPr>
          <a:xfrm>
            <a:off x="6245244" y="821361"/>
            <a:ext cx="1002249" cy="692145"/>
            <a:chOff x="2347019" y="642699"/>
            <a:chExt cx="1849120" cy="11887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Nuage 6"/>
            <p:cNvSpPr/>
            <p:nvPr/>
          </p:nvSpPr>
          <p:spPr>
            <a:xfrm>
              <a:off x="2347019" y="642699"/>
              <a:ext cx="1849120" cy="1188720"/>
            </a:xfrm>
            <a:prstGeom prst="cloud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10892" y="948151"/>
              <a:ext cx="406019" cy="467360"/>
            </a:xfrm>
            <a:prstGeom prst="rect">
              <a:avLst/>
            </a:prstGeom>
          </p:spPr>
        </p:pic>
        <p:sp>
          <p:nvSpPr>
            <p:cNvPr id="67" name="ZoneTexte 66"/>
            <p:cNvSpPr txBox="1"/>
            <p:nvPr/>
          </p:nvSpPr>
          <p:spPr>
            <a:xfrm>
              <a:off x="2905879" y="1432172"/>
              <a:ext cx="757711" cy="343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 err="1" smtClean="0"/>
                <a:t>GSaaS</a:t>
              </a:r>
              <a:endParaRPr lang="fr-FR" sz="700" dirty="0"/>
            </a:p>
          </p:txBody>
        </p:sp>
        <p:pic>
          <p:nvPicPr>
            <p:cNvPr id="68" name="Image 6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17915" y="804833"/>
              <a:ext cx="406019" cy="467360"/>
            </a:xfrm>
            <a:prstGeom prst="rect">
              <a:avLst/>
            </a:prstGeom>
          </p:spPr>
        </p:pic>
      </p:grpSp>
      <p:sp>
        <p:nvSpPr>
          <p:cNvPr id="80" name="Rectangle à coins arrondis 79"/>
          <p:cNvSpPr/>
          <p:nvPr/>
        </p:nvSpPr>
        <p:spPr>
          <a:xfrm>
            <a:off x="6106833" y="5767814"/>
            <a:ext cx="888341" cy="3623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err="1"/>
              <a:t>Knowledge</a:t>
            </a:r>
            <a:r>
              <a:rPr lang="fr-FR" sz="800" dirty="0"/>
              <a:t> </a:t>
            </a:r>
            <a:r>
              <a:rPr lang="fr-FR" sz="800" dirty="0" err="1" smtClean="0"/>
              <a:t>Builder</a:t>
            </a:r>
            <a:r>
              <a:rPr lang="fr-FR" sz="800" dirty="0" smtClean="0"/>
              <a:t> &amp; </a:t>
            </a:r>
            <a:r>
              <a:rPr lang="fr-FR" sz="800" dirty="0" err="1" smtClean="0"/>
              <a:t>Decision</a:t>
            </a:r>
            <a:r>
              <a:rPr lang="fr-FR" sz="800" dirty="0" smtClean="0"/>
              <a:t> Service</a:t>
            </a:r>
            <a:endParaRPr lang="fr-FR" sz="800" dirty="0"/>
          </a:p>
        </p:txBody>
      </p:sp>
      <p:sp>
        <p:nvSpPr>
          <p:cNvPr id="103" name="Rectangle à coins arrondis 102"/>
          <p:cNvSpPr/>
          <p:nvPr/>
        </p:nvSpPr>
        <p:spPr>
          <a:xfrm>
            <a:off x="7320655" y="5065483"/>
            <a:ext cx="1028617" cy="3530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Archive/Catalogue </a:t>
            </a:r>
            <a:r>
              <a:rPr lang="fr-FR" sz="800" dirty="0"/>
              <a:t>Service</a:t>
            </a:r>
          </a:p>
        </p:txBody>
      </p:sp>
      <p:sp>
        <p:nvSpPr>
          <p:cNvPr id="91" name="Rectangle 90"/>
          <p:cNvSpPr/>
          <p:nvPr/>
        </p:nvSpPr>
        <p:spPr>
          <a:xfrm>
            <a:off x="4478167" y="677502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09" name="Rectangle à coins arrondis 108"/>
          <p:cNvSpPr/>
          <p:nvPr/>
        </p:nvSpPr>
        <p:spPr>
          <a:xfrm>
            <a:off x="2790511" y="1821399"/>
            <a:ext cx="884752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Satellite Simulator Service</a:t>
            </a:r>
            <a:endParaRPr lang="fr-FR" sz="800" dirty="0"/>
          </a:p>
        </p:txBody>
      </p:sp>
      <p:sp>
        <p:nvSpPr>
          <p:cNvPr id="111" name="Rectangle à coins arrondis 110"/>
          <p:cNvSpPr/>
          <p:nvPr/>
        </p:nvSpPr>
        <p:spPr>
          <a:xfrm>
            <a:off x="2859531" y="2406243"/>
            <a:ext cx="884752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/>
              <a:t>Satellite Simulator Service</a:t>
            </a:r>
          </a:p>
        </p:txBody>
      </p:sp>
      <p:sp>
        <p:nvSpPr>
          <p:cNvPr id="114" name="Flèche en arc 113"/>
          <p:cNvSpPr/>
          <p:nvPr/>
        </p:nvSpPr>
        <p:spPr>
          <a:xfrm>
            <a:off x="4326684" y="1608678"/>
            <a:ext cx="4440001" cy="4401946"/>
          </a:xfrm>
          <a:prstGeom prst="circularArrow">
            <a:avLst>
              <a:gd name="adj1" fmla="val 5095"/>
              <a:gd name="adj2" fmla="val 480409"/>
              <a:gd name="adj3" fmla="val 20431616"/>
              <a:gd name="adj4" fmla="val 10332634"/>
              <a:gd name="adj5" fmla="val 6154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3378689" y="3513702"/>
            <a:ext cx="935208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Mission Programming Service</a:t>
            </a:r>
            <a:endParaRPr lang="en-US" sz="800" dirty="0"/>
          </a:p>
        </p:txBody>
      </p:sp>
      <p:sp>
        <p:nvSpPr>
          <p:cNvPr id="15" name="Rectangle 14"/>
          <p:cNvSpPr/>
          <p:nvPr/>
        </p:nvSpPr>
        <p:spPr>
          <a:xfrm>
            <a:off x="4201672" y="3438350"/>
            <a:ext cx="172077" cy="1438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VHR</a:t>
            </a:r>
          </a:p>
        </p:txBody>
      </p:sp>
      <p:sp>
        <p:nvSpPr>
          <p:cNvPr id="78" name="Rectangle à coins arrondis 77"/>
          <p:cNvSpPr/>
          <p:nvPr/>
        </p:nvSpPr>
        <p:spPr>
          <a:xfrm>
            <a:off x="4532023" y="3510131"/>
            <a:ext cx="935208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/>
              <a:t>Mission </a:t>
            </a:r>
            <a:r>
              <a:rPr lang="en-US" sz="800" dirty="0"/>
              <a:t>Programming </a:t>
            </a:r>
            <a:r>
              <a:rPr lang="fr-FR" sz="800" dirty="0" smtClean="0"/>
              <a:t>Service</a:t>
            </a:r>
            <a:endParaRPr lang="fr-FR" sz="800" dirty="0"/>
          </a:p>
        </p:txBody>
      </p:sp>
      <p:sp>
        <p:nvSpPr>
          <p:cNvPr id="81" name="Rectangle 80"/>
          <p:cNvSpPr/>
          <p:nvPr/>
        </p:nvSpPr>
        <p:spPr>
          <a:xfrm>
            <a:off x="5351468" y="3438579"/>
            <a:ext cx="166599" cy="1502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HR</a:t>
            </a:r>
          </a:p>
        </p:txBody>
      </p:sp>
      <p:sp>
        <p:nvSpPr>
          <p:cNvPr id="92" name="Rectangle à coins arrondis 91"/>
          <p:cNvSpPr/>
          <p:nvPr/>
        </p:nvSpPr>
        <p:spPr>
          <a:xfrm>
            <a:off x="4207602" y="1874280"/>
            <a:ext cx="884752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/>
              <a:t>Flight </a:t>
            </a:r>
            <a:r>
              <a:rPr lang="fr-FR" sz="800" dirty="0" err="1"/>
              <a:t>Operation</a:t>
            </a:r>
            <a:r>
              <a:rPr lang="fr-FR" sz="800" dirty="0"/>
              <a:t> Service</a:t>
            </a:r>
          </a:p>
        </p:txBody>
      </p:sp>
      <p:sp>
        <p:nvSpPr>
          <p:cNvPr id="94" name="Rectangle 93"/>
          <p:cNvSpPr/>
          <p:nvPr/>
        </p:nvSpPr>
        <p:spPr>
          <a:xfrm>
            <a:off x="4955384" y="1805599"/>
            <a:ext cx="172077" cy="1438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VHR</a:t>
            </a:r>
          </a:p>
        </p:txBody>
      </p:sp>
      <p:sp>
        <p:nvSpPr>
          <p:cNvPr id="97" name="Rectangle à coins arrondis 96"/>
          <p:cNvSpPr/>
          <p:nvPr/>
        </p:nvSpPr>
        <p:spPr>
          <a:xfrm>
            <a:off x="5265757" y="1998321"/>
            <a:ext cx="884752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Flight </a:t>
            </a:r>
            <a:r>
              <a:rPr lang="fr-FR" sz="800" dirty="0" err="1" smtClean="0"/>
              <a:t>Operation</a:t>
            </a:r>
            <a:r>
              <a:rPr lang="fr-FR" sz="800" dirty="0" smtClean="0"/>
              <a:t> Service</a:t>
            </a:r>
            <a:endParaRPr lang="fr-FR" sz="800" dirty="0"/>
          </a:p>
        </p:txBody>
      </p:sp>
      <p:sp>
        <p:nvSpPr>
          <p:cNvPr id="98" name="Rectangle 97"/>
          <p:cNvSpPr/>
          <p:nvPr/>
        </p:nvSpPr>
        <p:spPr>
          <a:xfrm>
            <a:off x="6046901" y="1923017"/>
            <a:ext cx="166599" cy="1502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HR</a:t>
            </a:r>
          </a:p>
        </p:txBody>
      </p:sp>
      <p:sp>
        <p:nvSpPr>
          <p:cNvPr id="105" name="Rectangle à coins arrondis 104"/>
          <p:cNvSpPr/>
          <p:nvPr/>
        </p:nvSpPr>
        <p:spPr>
          <a:xfrm>
            <a:off x="6242781" y="2415560"/>
            <a:ext cx="893088" cy="3596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Flight Dynamics Service</a:t>
            </a:r>
            <a:endParaRPr lang="fr-FR" sz="800" dirty="0"/>
          </a:p>
        </p:txBody>
      </p:sp>
      <p:sp>
        <p:nvSpPr>
          <p:cNvPr id="110" name="Rectangle 109"/>
          <p:cNvSpPr/>
          <p:nvPr/>
        </p:nvSpPr>
        <p:spPr>
          <a:xfrm>
            <a:off x="3538293" y="1752718"/>
            <a:ext cx="172077" cy="1438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VHR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3640675" y="2330939"/>
            <a:ext cx="166599" cy="1502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HR</a:t>
            </a:r>
          </a:p>
        </p:txBody>
      </p:sp>
      <p:sp>
        <p:nvSpPr>
          <p:cNvPr id="99" name="Rectangle à coins arrondis 98"/>
          <p:cNvSpPr/>
          <p:nvPr/>
        </p:nvSpPr>
        <p:spPr>
          <a:xfrm>
            <a:off x="9101264" y="3264066"/>
            <a:ext cx="884752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Pivot </a:t>
            </a:r>
            <a:r>
              <a:rPr lang="fr-FR" sz="800" dirty="0" err="1" smtClean="0"/>
              <a:t>Processing</a:t>
            </a:r>
            <a:r>
              <a:rPr lang="fr-FR" sz="800" dirty="0" smtClean="0"/>
              <a:t> Service</a:t>
            </a:r>
            <a:endParaRPr lang="fr-FR" sz="800" dirty="0"/>
          </a:p>
        </p:txBody>
      </p:sp>
      <p:sp>
        <p:nvSpPr>
          <p:cNvPr id="100" name="Rectangle 99"/>
          <p:cNvSpPr/>
          <p:nvPr/>
        </p:nvSpPr>
        <p:spPr>
          <a:xfrm>
            <a:off x="9849046" y="3195385"/>
            <a:ext cx="172077" cy="1438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VHR</a:t>
            </a:r>
          </a:p>
        </p:txBody>
      </p:sp>
      <p:sp>
        <p:nvSpPr>
          <p:cNvPr id="101" name="Rectangle à coins arrondis 100"/>
          <p:cNvSpPr/>
          <p:nvPr/>
        </p:nvSpPr>
        <p:spPr>
          <a:xfrm>
            <a:off x="8033183" y="3270589"/>
            <a:ext cx="884752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/>
              <a:t>Pivot </a:t>
            </a:r>
            <a:r>
              <a:rPr lang="fr-FR" sz="800" dirty="0" err="1"/>
              <a:t>Processing</a:t>
            </a:r>
            <a:r>
              <a:rPr lang="fr-FR" sz="800" dirty="0"/>
              <a:t> Service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8801792" y="3193198"/>
            <a:ext cx="166599" cy="1502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HR</a:t>
            </a:r>
          </a:p>
        </p:txBody>
      </p:sp>
      <p:sp>
        <p:nvSpPr>
          <p:cNvPr id="115" name="Rectangle à coins arrondis 114"/>
          <p:cNvSpPr/>
          <p:nvPr/>
        </p:nvSpPr>
        <p:spPr>
          <a:xfrm>
            <a:off x="3989740" y="2399259"/>
            <a:ext cx="893088" cy="3596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TM/TC </a:t>
            </a:r>
            <a:r>
              <a:rPr lang="fr-FR" sz="800" dirty="0" err="1" smtClean="0"/>
              <a:t>Ciphering</a:t>
            </a:r>
            <a:r>
              <a:rPr lang="fr-FR" sz="800" dirty="0" smtClean="0"/>
              <a:t> Service</a:t>
            </a:r>
            <a:endParaRPr lang="fr-FR" sz="800" dirty="0"/>
          </a:p>
        </p:txBody>
      </p:sp>
      <p:sp>
        <p:nvSpPr>
          <p:cNvPr id="117" name="Rectangle à coins arrondis 116"/>
          <p:cNvSpPr/>
          <p:nvPr/>
        </p:nvSpPr>
        <p:spPr>
          <a:xfrm>
            <a:off x="5048125" y="2521937"/>
            <a:ext cx="893088" cy="3596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TM/TC </a:t>
            </a:r>
            <a:r>
              <a:rPr lang="fr-FR" sz="800" dirty="0" err="1" smtClean="0"/>
              <a:t>Ciphering</a:t>
            </a:r>
            <a:r>
              <a:rPr lang="fr-FR" sz="800" dirty="0" smtClean="0"/>
              <a:t> Service</a:t>
            </a:r>
            <a:endParaRPr lang="fr-FR" sz="800" dirty="0"/>
          </a:p>
        </p:txBody>
      </p:sp>
      <p:sp>
        <p:nvSpPr>
          <p:cNvPr id="118" name="Rectangle 117"/>
          <p:cNvSpPr/>
          <p:nvPr/>
        </p:nvSpPr>
        <p:spPr>
          <a:xfrm>
            <a:off x="4766396" y="2339870"/>
            <a:ext cx="172077" cy="1438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VHR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5857913" y="2457288"/>
            <a:ext cx="166599" cy="1502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HR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4709221" y="4014387"/>
            <a:ext cx="9557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 Services</a:t>
            </a:r>
            <a:endParaRPr lang="fr-FR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ZoneTexte 123"/>
          <p:cNvSpPr txBox="1"/>
          <p:nvPr/>
        </p:nvSpPr>
        <p:spPr>
          <a:xfrm>
            <a:off x="6889167" y="2830604"/>
            <a:ext cx="401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SCC</a:t>
            </a:r>
            <a:endParaRPr lang="fr-FR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ZoneTexte 125"/>
          <p:cNvSpPr txBox="1"/>
          <p:nvPr/>
        </p:nvSpPr>
        <p:spPr>
          <a:xfrm>
            <a:off x="3431711" y="1262282"/>
            <a:ext cx="1593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Ressource Management</a:t>
            </a:r>
            <a:endParaRPr lang="fr-FR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Rectangle à coins arrondis 126"/>
          <p:cNvSpPr/>
          <p:nvPr/>
        </p:nvSpPr>
        <p:spPr>
          <a:xfrm>
            <a:off x="8654742" y="3842994"/>
            <a:ext cx="1023910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Advanced </a:t>
            </a:r>
            <a:r>
              <a:rPr lang="fr-FR" sz="800" dirty="0" err="1" smtClean="0"/>
              <a:t>Processing</a:t>
            </a:r>
            <a:endParaRPr lang="fr-FR" sz="800" dirty="0"/>
          </a:p>
          <a:p>
            <a:pPr algn="ctr"/>
            <a:r>
              <a:rPr lang="fr-FR" sz="800" dirty="0" smtClean="0"/>
              <a:t>Service</a:t>
            </a:r>
            <a:endParaRPr lang="fr-FR" sz="800" dirty="0"/>
          </a:p>
        </p:txBody>
      </p:sp>
      <p:sp>
        <p:nvSpPr>
          <p:cNvPr id="128" name="Rectangle à coins arrondis 127"/>
          <p:cNvSpPr/>
          <p:nvPr/>
        </p:nvSpPr>
        <p:spPr>
          <a:xfrm>
            <a:off x="8147306" y="4306766"/>
            <a:ext cx="1023910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err="1" smtClean="0"/>
              <a:t>Enhanced</a:t>
            </a:r>
            <a:r>
              <a:rPr lang="fr-FR" sz="800" dirty="0" smtClean="0"/>
              <a:t> </a:t>
            </a:r>
            <a:r>
              <a:rPr lang="fr-FR" sz="800" dirty="0" err="1" smtClean="0"/>
              <a:t>Processing</a:t>
            </a:r>
            <a:endParaRPr lang="fr-FR" sz="800" dirty="0"/>
          </a:p>
          <a:p>
            <a:pPr algn="ctr"/>
            <a:r>
              <a:rPr lang="fr-FR" sz="800" dirty="0" smtClean="0"/>
              <a:t>Service</a:t>
            </a:r>
            <a:endParaRPr lang="fr-FR" sz="800" dirty="0"/>
          </a:p>
        </p:txBody>
      </p:sp>
      <p:sp>
        <p:nvSpPr>
          <p:cNvPr id="129" name="Rectangle 128"/>
          <p:cNvSpPr/>
          <p:nvPr/>
        </p:nvSpPr>
        <p:spPr>
          <a:xfrm>
            <a:off x="9548744" y="3770727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9058003" y="4258622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32" name="Rectangle à coins arrondis 131"/>
          <p:cNvSpPr/>
          <p:nvPr/>
        </p:nvSpPr>
        <p:spPr>
          <a:xfrm>
            <a:off x="10296652" y="2957979"/>
            <a:ext cx="1023910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Image </a:t>
            </a:r>
            <a:r>
              <a:rPr lang="fr-FR" sz="800" dirty="0" err="1" smtClean="0"/>
              <a:t>Quality</a:t>
            </a:r>
            <a:endParaRPr lang="fr-FR" sz="800" dirty="0"/>
          </a:p>
          <a:p>
            <a:pPr algn="ctr"/>
            <a:r>
              <a:rPr lang="fr-FR" sz="800" dirty="0" smtClean="0"/>
              <a:t>Service</a:t>
            </a:r>
            <a:endParaRPr lang="fr-FR" sz="800" dirty="0"/>
          </a:p>
        </p:txBody>
      </p:sp>
      <p:sp>
        <p:nvSpPr>
          <p:cNvPr id="133" name="Rectangle à coins arrondis 132"/>
          <p:cNvSpPr/>
          <p:nvPr/>
        </p:nvSpPr>
        <p:spPr>
          <a:xfrm>
            <a:off x="10506154" y="3983812"/>
            <a:ext cx="1415529" cy="423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i="1" dirty="0" smtClean="0"/>
              <a:t>« </a:t>
            </a:r>
            <a:r>
              <a:rPr lang="fr-FR" sz="800" i="1" dirty="0" err="1" smtClean="0"/>
              <a:t>Machine-learning</a:t>
            </a:r>
            <a:r>
              <a:rPr lang="fr-FR" sz="800" i="1" dirty="0" smtClean="0"/>
              <a:t> Application » Production &amp; </a:t>
            </a:r>
            <a:r>
              <a:rPr lang="fr-FR" sz="800" dirty="0" err="1" smtClean="0"/>
              <a:t>Quality</a:t>
            </a:r>
            <a:endParaRPr lang="fr-FR" sz="800" dirty="0"/>
          </a:p>
          <a:p>
            <a:pPr algn="ctr"/>
            <a:r>
              <a:rPr lang="fr-FR" sz="800" dirty="0" smtClean="0"/>
              <a:t>Service [MAPQS]</a:t>
            </a:r>
            <a:endParaRPr lang="fr-FR" sz="800" dirty="0"/>
          </a:p>
        </p:txBody>
      </p:sp>
      <p:sp>
        <p:nvSpPr>
          <p:cNvPr id="134" name="Rectangle à coins arrondis 133"/>
          <p:cNvSpPr/>
          <p:nvPr/>
        </p:nvSpPr>
        <p:spPr>
          <a:xfrm>
            <a:off x="10774932" y="3432519"/>
            <a:ext cx="1023910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Image </a:t>
            </a:r>
            <a:r>
              <a:rPr lang="fr-FR" sz="800" dirty="0" err="1" smtClean="0"/>
              <a:t>Quality</a:t>
            </a:r>
            <a:endParaRPr lang="fr-FR" sz="800" dirty="0"/>
          </a:p>
          <a:p>
            <a:pPr algn="ctr"/>
            <a:r>
              <a:rPr lang="fr-FR" sz="800" dirty="0" smtClean="0"/>
              <a:t>Service</a:t>
            </a:r>
            <a:endParaRPr lang="fr-FR" sz="800" dirty="0"/>
          </a:p>
        </p:txBody>
      </p:sp>
      <p:sp>
        <p:nvSpPr>
          <p:cNvPr id="135" name="Rectangle 134"/>
          <p:cNvSpPr/>
          <p:nvPr/>
        </p:nvSpPr>
        <p:spPr>
          <a:xfrm>
            <a:off x="11683227" y="3389088"/>
            <a:ext cx="172077" cy="1438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VHR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11209602" y="2932627"/>
            <a:ext cx="166599" cy="1502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HR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11808404" y="3901975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38" name="ZoneTexte 137"/>
          <p:cNvSpPr txBox="1"/>
          <p:nvPr/>
        </p:nvSpPr>
        <p:spPr>
          <a:xfrm>
            <a:off x="10804068" y="4579136"/>
            <a:ext cx="1117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Processing Services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Rectangle à coins arrondis 138"/>
          <p:cNvSpPr/>
          <p:nvPr/>
        </p:nvSpPr>
        <p:spPr>
          <a:xfrm>
            <a:off x="9808551" y="5156573"/>
            <a:ext cx="992026" cy="3623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err="1" smtClean="0"/>
              <a:t>Auxiliary</a:t>
            </a:r>
            <a:r>
              <a:rPr lang="fr-FR" sz="800" dirty="0" smtClean="0"/>
              <a:t> Data </a:t>
            </a:r>
            <a:r>
              <a:rPr lang="fr-FR" sz="800" dirty="0" err="1" smtClean="0"/>
              <a:t>Gathering</a:t>
            </a:r>
            <a:r>
              <a:rPr lang="fr-FR" sz="800" dirty="0" smtClean="0"/>
              <a:t> Service</a:t>
            </a:r>
            <a:endParaRPr lang="fr-FR" sz="800" dirty="0"/>
          </a:p>
        </p:txBody>
      </p:sp>
      <p:sp>
        <p:nvSpPr>
          <p:cNvPr id="140" name="Rectangle à coins arrondis 139"/>
          <p:cNvSpPr/>
          <p:nvPr/>
        </p:nvSpPr>
        <p:spPr>
          <a:xfrm>
            <a:off x="8599434" y="5342943"/>
            <a:ext cx="1101688" cy="3623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System Configuration Management Service</a:t>
            </a:r>
            <a:endParaRPr lang="fr-FR" sz="800" dirty="0"/>
          </a:p>
        </p:txBody>
      </p:sp>
      <p:sp>
        <p:nvSpPr>
          <p:cNvPr id="141" name="Rectangle à coins arrondis 140"/>
          <p:cNvSpPr/>
          <p:nvPr/>
        </p:nvSpPr>
        <p:spPr>
          <a:xfrm>
            <a:off x="7356591" y="5532500"/>
            <a:ext cx="1052344" cy="3623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Data </a:t>
            </a:r>
            <a:r>
              <a:rPr lang="fr-FR" sz="800" dirty="0" err="1" smtClean="0"/>
              <a:t>Integrity</a:t>
            </a:r>
            <a:r>
              <a:rPr lang="fr-FR" sz="800" dirty="0" smtClean="0"/>
              <a:t> &amp; </a:t>
            </a:r>
            <a:r>
              <a:rPr lang="fr-FR" sz="800" dirty="0" err="1" smtClean="0"/>
              <a:t>Tracability</a:t>
            </a:r>
            <a:r>
              <a:rPr lang="fr-FR" sz="800" dirty="0" smtClean="0"/>
              <a:t> Service</a:t>
            </a:r>
            <a:endParaRPr lang="fr-FR" sz="800" dirty="0"/>
          </a:p>
        </p:txBody>
      </p:sp>
      <p:sp>
        <p:nvSpPr>
          <p:cNvPr id="142" name="Rectangle à coins arrondis 141"/>
          <p:cNvSpPr/>
          <p:nvPr/>
        </p:nvSpPr>
        <p:spPr>
          <a:xfrm>
            <a:off x="9824343" y="5711658"/>
            <a:ext cx="978781" cy="3623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Data Distribution</a:t>
            </a:r>
            <a:endParaRPr lang="fr-FR" sz="800" dirty="0"/>
          </a:p>
        </p:txBody>
      </p:sp>
      <p:sp>
        <p:nvSpPr>
          <p:cNvPr id="143" name="Rectangle à coins arrondis 142"/>
          <p:cNvSpPr/>
          <p:nvPr/>
        </p:nvSpPr>
        <p:spPr>
          <a:xfrm>
            <a:off x="3587644" y="4536387"/>
            <a:ext cx="1007176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err="1" smtClean="0"/>
              <a:t>Federation</a:t>
            </a:r>
            <a:endParaRPr lang="fr-FR" sz="800" dirty="0"/>
          </a:p>
          <a:p>
            <a:pPr algn="ctr"/>
            <a:r>
              <a:rPr lang="fr-FR" sz="800" dirty="0" smtClean="0"/>
              <a:t>Service</a:t>
            </a:r>
            <a:endParaRPr lang="fr-FR" sz="800" dirty="0"/>
          </a:p>
        </p:txBody>
      </p:sp>
      <p:sp>
        <p:nvSpPr>
          <p:cNvPr id="144" name="Rectangle à coins arrondis 143"/>
          <p:cNvSpPr/>
          <p:nvPr/>
        </p:nvSpPr>
        <p:spPr>
          <a:xfrm>
            <a:off x="3058330" y="5152278"/>
            <a:ext cx="877193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err="1" smtClean="0"/>
              <a:t>Interoperability</a:t>
            </a:r>
            <a:r>
              <a:rPr lang="fr-FR" sz="800" dirty="0" smtClean="0"/>
              <a:t> Service</a:t>
            </a:r>
            <a:endParaRPr lang="fr-FR" sz="800" dirty="0"/>
          </a:p>
        </p:txBody>
      </p:sp>
      <p:sp>
        <p:nvSpPr>
          <p:cNvPr id="145" name="Rectangle à coins arrondis 144"/>
          <p:cNvSpPr/>
          <p:nvPr/>
        </p:nvSpPr>
        <p:spPr>
          <a:xfrm>
            <a:off x="4602136" y="5542275"/>
            <a:ext cx="888209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User Access</a:t>
            </a:r>
            <a:endParaRPr lang="fr-FR" sz="800" dirty="0"/>
          </a:p>
          <a:p>
            <a:pPr algn="ctr"/>
            <a:r>
              <a:rPr lang="fr-FR" sz="800" dirty="0" smtClean="0"/>
              <a:t>Service</a:t>
            </a:r>
            <a:endParaRPr lang="fr-FR" sz="800" dirty="0"/>
          </a:p>
        </p:txBody>
      </p:sp>
      <p:sp>
        <p:nvSpPr>
          <p:cNvPr id="146" name="Ellipse 145"/>
          <p:cNvSpPr/>
          <p:nvPr/>
        </p:nvSpPr>
        <p:spPr>
          <a:xfrm>
            <a:off x="3523635" y="4476951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149" name="Rectangle 148"/>
          <p:cNvSpPr/>
          <p:nvPr/>
        </p:nvSpPr>
        <p:spPr>
          <a:xfrm>
            <a:off x="4466271" y="4482175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51" name="Rectangle 150"/>
          <p:cNvSpPr/>
          <p:nvPr/>
        </p:nvSpPr>
        <p:spPr>
          <a:xfrm>
            <a:off x="5350479" y="5468863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53" name="ZoneTexte 152"/>
          <p:cNvSpPr txBox="1"/>
          <p:nvPr/>
        </p:nvSpPr>
        <p:spPr>
          <a:xfrm>
            <a:off x="2726840" y="5755488"/>
            <a:ext cx="14510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Multi-mission User Services</a:t>
            </a:r>
            <a:endParaRPr lang="fr-FR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Nuage 154"/>
          <p:cNvSpPr/>
          <p:nvPr/>
        </p:nvSpPr>
        <p:spPr>
          <a:xfrm>
            <a:off x="11251155" y="5291327"/>
            <a:ext cx="940845" cy="563116"/>
          </a:xfrm>
          <a:prstGeom prst="cloud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Ext. data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 flipH="1" flipV="1">
            <a:off x="10861701" y="5382356"/>
            <a:ext cx="521522" cy="111613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necteur droit avec flèche 155"/>
          <p:cNvCxnSpPr/>
          <p:nvPr/>
        </p:nvCxnSpPr>
        <p:spPr>
          <a:xfrm flipV="1">
            <a:off x="10904943" y="5646340"/>
            <a:ext cx="511955" cy="246505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ZoneTexte 156"/>
          <p:cNvSpPr txBox="1"/>
          <p:nvPr/>
        </p:nvSpPr>
        <p:spPr>
          <a:xfrm>
            <a:off x="9701122" y="6188525"/>
            <a:ext cx="14574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Management Services</a:t>
            </a:r>
            <a:endParaRPr lang="fr-FR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Rectangle à coins arrondis 157"/>
          <p:cNvSpPr/>
          <p:nvPr/>
        </p:nvSpPr>
        <p:spPr>
          <a:xfrm>
            <a:off x="8817825" y="821783"/>
            <a:ext cx="1086075" cy="3762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err="1" smtClean="0"/>
              <a:t>Operational</a:t>
            </a:r>
            <a:r>
              <a:rPr lang="fr-FR" sz="800" dirty="0" smtClean="0"/>
              <a:t> Monitoring</a:t>
            </a:r>
            <a:endParaRPr lang="fr-FR" sz="800" dirty="0"/>
          </a:p>
          <a:p>
            <a:pPr algn="ctr"/>
            <a:r>
              <a:rPr lang="fr-FR" sz="800" dirty="0" smtClean="0"/>
              <a:t>Service</a:t>
            </a:r>
            <a:endParaRPr lang="fr-FR" sz="800" dirty="0"/>
          </a:p>
        </p:txBody>
      </p:sp>
      <p:sp>
        <p:nvSpPr>
          <p:cNvPr id="159" name="Rectangle à coins arrondis 158"/>
          <p:cNvSpPr/>
          <p:nvPr/>
        </p:nvSpPr>
        <p:spPr>
          <a:xfrm>
            <a:off x="10083844" y="605416"/>
            <a:ext cx="1023910" cy="361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Security Monitoring</a:t>
            </a:r>
            <a:endParaRPr lang="fr-FR" sz="800" dirty="0"/>
          </a:p>
          <a:p>
            <a:pPr algn="ctr"/>
            <a:r>
              <a:rPr lang="fr-FR" sz="800" dirty="0" smtClean="0"/>
              <a:t>Service</a:t>
            </a:r>
            <a:endParaRPr lang="fr-FR" sz="800" dirty="0"/>
          </a:p>
        </p:txBody>
      </p:sp>
      <p:sp>
        <p:nvSpPr>
          <p:cNvPr id="162" name="ZoneTexte 161"/>
          <p:cNvSpPr txBox="1"/>
          <p:nvPr/>
        </p:nvSpPr>
        <p:spPr>
          <a:xfrm>
            <a:off x="9885776" y="1225927"/>
            <a:ext cx="1593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Services</a:t>
            </a:r>
            <a:endParaRPr lang="fr-FR" sz="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10676246" y="5092395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10673656" y="5669378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65" name="Rectangle 164"/>
          <p:cNvSpPr/>
          <p:nvPr/>
        </p:nvSpPr>
        <p:spPr>
          <a:xfrm>
            <a:off x="9576138" y="5261165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8249840" y="5006779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8308116" y="5498883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68" name="Rectangle 167"/>
          <p:cNvSpPr/>
          <p:nvPr/>
        </p:nvSpPr>
        <p:spPr>
          <a:xfrm>
            <a:off x="6892225" y="5706498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69" name="Rectangle 168"/>
          <p:cNvSpPr/>
          <p:nvPr/>
        </p:nvSpPr>
        <p:spPr>
          <a:xfrm>
            <a:off x="9794076" y="759014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171" name="Rectangle 170"/>
          <p:cNvSpPr/>
          <p:nvPr/>
        </p:nvSpPr>
        <p:spPr>
          <a:xfrm>
            <a:off x="10982963" y="528761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grpSp>
        <p:nvGrpSpPr>
          <p:cNvPr id="10" name="Groupe 9"/>
          <p:cNvGrpSpPr/>
          <p:nvPr/>
        </p:nvGrpSpPr>
        <p:grpSpPr>
          <a:xfrm>
            <a:off x="7179651" y="1056938"/>
            <a:ext cx="564578" cy="513837"/>
            <a:chOff x="3373967" y="1898589"/>
            <a:chExt cx="1062822" cy="881078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72469" y="1898589"/>
              <a:ext cx="487680" cy="561358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3373967" y="2436632"/>
              <a:ext cx="1062822" cy="343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700" dirty="0" err="1" smtClean="0"/>
                <a:t>Owned</a:t>
              </a:r>
              <a:r>
                <a:rPr lang="fr-FR" sz="700" dirty="0" smtClean="0"/>
                <a:t> GS</a:t>
              </a:r>
              <a:endParaRPr lang="fr-FR" sz="700" dirty="0"/>
            </a:p>
          </p:txBody>
        </p:sp>
      </p:grpSp>
      <p:sp>
        <p:nvSpPr>
          <p:cNvPr id="180" name="Nuage 179"/>
          <p:cNvSpPr/>
          <p:nvPr/>
        </p:nvSpPr>
        <p:spPr>
          <a:xfrm>
            <a:off x="1424640" y="5787411"/>
            <a:ext cx="940845" cy="563116"/>
          </a:xfrm>
          <a:prstGeom prst="cloud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Ext. provider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181" name="Connecteur droit avec flèche 180"/>
          <p:cNvCxnSpPr/>
          <p:nvPr/>
        </p:nvCxnSpPr>
        <p:spPr>
          <a:xfrm flipH="1">
            <a:off x="2124363" y="5468863"/>
            <a:ext cx="972865" cy="54176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necteur droit avec flèche 188"/>
          <p:cNvCxnSpPr/>
          <p:nvPr/>
        </p:nvCxnSpPr>
        <p:spPr>
          <a:xfrm flipH="1">
            <a:off x="4056757" y="5826156"/>
            <a:ext cx="653486" cy="43946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ZoneTexte 190"/>
          <p:cNvSpPr txBox="1"/>
          <p:nvPr/>
        </p:nvSpPr>
        <p:spPr>
          <a:xfrm>
            <a:off x="3902750" y="6457660"/>
            <a:ext cx="6367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End user</a:t>
            </a:r>
            <a:endParaRPr lang="fr-FR" sz="1000" dirty="0"/>
          </a:p>
        </p:txBody>
      </p:sp>
      <p:sp>
        <p:nvSpPr>
          <p:cNvPr id="193" name="ZoneTexte 192"/>
          <p:cNvSpPr txBox="1"/>
          <p:nvPr/>
        </p:nvSpPr>
        <p:spPr>
          <a:xfrm>
            <a:off x="6350" y="6490"/>
            <a:ext cx="3685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70C0"/>
                </a:solidFill>
              </a:rPr>
              <a:t>Domino-X Ground Segment</a:t>
            </a:r>
            <a:endParaRPr lang="fr-FR" sz="2400" b="1" dirty="0">
              <a:solidFill>
                <a:srgbClr val="0070C0"/>
              </a:solidFill>
            </a:endParaRPr>
          </a:p>
        </p:txBody>
      </p:sp>
      <p:cxnSp>
        <p:nvCxnSpPr>
          <p:cNvPr id="195" name="Connecteur droit 194"/>
          <p:cNvCxnSpPr/>
          <p:nvPr/>
        </p:nvCxnSpPr>
        <p:spPr>
          <a:xfrm>
            <a:off x="82118" y="460060"/>
            <a:ext cx="382468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ZoneTexte 195"/>
          <p:cNvSpPr txBox="1"/>
          <p:nvPr/>
        </p:nvSpPr>
        <p:spPr>
          <a:xfrm>
            <a:off x="82118" y="567988"/>
            <a:ext cx="303999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Targeted deployment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One “VHR” 2 sat constellation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One “HR” 8 sat constellation</a:t>
            </a:r>
            <a:endParaRPr lang="en-GB" sz="1400" dirty="0"/>
          </a:p>
        </p:txBody>
      </p:sp>
      <p:sp>
        <p:nvSpPr>
          <p:cNvPr id="197" name="ZoneTexte 196"/>
          <p:cNvSpPr txBox="1"/>
          <p:nvPr/>
        </p:nvSpPr>
        <p:spPr>
          <a:xfrm>
            <a:off x="-9480" y="1609830"/>
            <a:ext cx="25296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solidFill>
                  <a:srgbClr val="0070C0"/>
                </a:solidFill>
              </a:rPr>
              <a:t>Domino’s perimeter</a:t>
            </a:r>
          </a:p>
          <a:p>
            <a:r>
              <a:rPr lang="en-US" sz="1200" dirty="0" smtClean="0"/>
              <a:t>            = dedicated to an homogenous constellation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= </a:t>
            </a:r>
            <a:r>
              <a:rPr lang="en-US" sz="1200" dirty="0" smtClean="0"/>
              <a:t>multi-mission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= external system</a:t>
            </a:r>
            <a:endParaRPr lang="en-US" sz="1200" dirty="0"/>
          </a:p>
        </p:txBody>
      </p:sp>
      <p:sp>
        <p:nvSpPr>
          <p:cNvPr id="199" name="Rectangle 198"/>
          <p:cNvSpPr/>
          <p:nvPr/>
        </p:nvSpPr>
        <p:spPr>
          <a:xfrm>
            <a:off x="85644" y="1853086"/>
            <a:ext cx="176517" cy="1438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VHR</a:t>
            </a:r>
          </a:p>
        </p:txBody>
      </p:sp>
      <p:sp>
        <p:nvSpPr>
          <p:cNvPr id="200" name="Rectangle 199"/>
          <p:cNvSpPr/>
          <p:nvPr/>
        </p:nvSpPr>
        <p:spPr>
          <a:xfrm>
            <a:off x="296297" y="1855567"/>
            <a:ext cx="170898" cy="14132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HR</a:t>
            </a:r>
          </a:p>
        </p:txBody>
      </p:sp>
      <p:sp>
        <p:nvSpPr>
          <p:cNvPr id="201" name="Rectangle 200"/>
          <p:cNvSpPr/>
          <p:nvPr/>
        </p:nvSpPr>
        <p:spPr>
          <a:xfrm>
            <a:off x="86213" y="2224878"/>
            <a:ext cx="180377" cy="12835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Multi</a:t>
            </a:r>
          </a:p>
        </p:txBody>
      </p:sp>
      <p:sp>
        <p:nvSpPr>
          <p:cNvPr id="204" name="ZoneTexte 203"/>
          <p:cNvSpPr txBox="1"/>
          <p:nvPr/>
        </p:nvSpPr>
        <p:spPr>
          <a:xfrm>
            <a:off x="693" y="2784923"/>
            <a:ext cx="2772965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solidFill>
                  <a:srgbClr val="0070C0"/>
                </a:solidFill>
              </a:rPr>
              <a:t>Domino’s instances</a:t>
            </a:r>
          </a:p>
          <a:p>
            <a:r>
              <a:rPr lang="en-US" sz="1200" dirty="0" smtClean="0"/>
              <a:t>      = one unique instance of this domino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= could be many instances deployed</a:t>
            </a:r>
          </a:p>
          <a:p>
            <a:r>
              <a:rPr lang="en-US" sz="1050" i="1" dirty="0" smtClean="0"/>
              <a:t>Without “redundancy” dimension</a:t>
            </a:r>
          </a:p>
        </p:txBody>
      </p:sp>
      <p:sp>
        <p:nvSpPr>
          <p:cNvPr id="207" name="Ellipse 206"/>
          <p:cNvSpPr/>
          <p:nvPr/>
        </p:nvSpPr>
        <p:spPr>
          <a:xfrm>
            <a:off x="102182" y="3038653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08" name="Ellipse 207"/>
          <p:cNvSpPr/>
          <p:nvPr/>
        </p:nvSpPr>
        <p:spPr>
          <a:xfrm>
            <a:off x="95763" y="3220674"/>
            <a:ext cx="146050" cy="15159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/>
              <a:t>n</a:t>
            </a:r>
          </a:p>
        </p:txBody>
      </p:sp>
      <p:pic>
        <p:nvPicPr>
          <p:cNvPr id="209" name="Image 20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2314" y="200427"/>
            <a:ext cx="297427" cy="361818"/>
          </a:xfrm>
          <a:prstGeom prst="rect">
            <a:avLst/>
          </a:prstGeom>
        </p:spPr>
      </p:pic>
      <p:sp>
        <p:nvSpPr>
          <p:cNvPr id="210" name="ZoneTexte 209"/>
          <p:cNvSpPr txBox="1"/>
          <p:nvPr/>
        </p:nvSpPr>
        <p:spPr>
          <a:xfrm>
            <a:off x="8695613" y="348794"/>
            <a:ext cx="712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Operators</a:t>
            </a:r>
            <a:endParaRPr lang="fr-FR" sz="1000" dirty="0"/>
          </a:p>
        </p:txBody>
      </p:sp>
      <p:sp>
        <p:nvSpPr>
          <p:cNvPr id="211" name="Rectangle à coins arrondis 210"/>
          <p:cNvSpPr/>
          <p:nvPr/>
        </p:nvSpPr>
        <p:spPr>
          <a:xfrm>
            <a:off x="87754" y="4033202"/>
            <a:ext cx="177703" cy="130262"/>
          </a:xfrm>
          <a:prstGeom prst="roundRect">
            <a:avLst>
              <a:gd name="adj" fmla="val 2763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" dirty="0" err="1" smtClean="0"/>
              <a:t>aaS</a:t>
            </a:r>
            <a:endParaRPr lang="fr-FR" sz="600" dirty="0"/>
          </a:p>
        </p:txBody>
      </p:sp>
      <p:sp>
        <p:nvSpPr>
          <p:cNvPr id="214" name="Rectangle à coins arrondis 213"/>
          <p:cNvSpPr/>
          <p:nvPr/>
        </p:nvSpPr>
        <p:spPr>
          <a:xfrm>
            <a:off x="11209602" y="3216066"/>
            <a:ext cx="177703" cy="130262"/>
          </a:xfrm>
          <a:prstGeom prst="roundRect">
            <a:avLst>
              <a:gd name="adj" fmla="val 2763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" dirty="0" err="1" smtClean="0"/>
              <a:t>aaS</a:t>
            </a:r>
            <a:endParaRPr lang="fr-FR" sz="600" dirty="0"/>
          </a:p>
        </p:txBody>
      </p:sp>
      <p:sp>
        <p:nvSpPr>
          <p:cNvPr id="215" name="Rectangle à coins arrondis 214"/>
          <p:cNvSpPr/>
          <p:nvPr/>
        </p:nvSpPr>
        <p:spPr>
          <a:xfrm>
            <a:off x="11683227" y="3701108"/>
            <a:ext cx="177703" cy="130262"/>
          </a:xfrm>
          <a:prstGeom prst="roundRect">
            <a:avLst>
              <a:gd name="adj" fmla="val 2763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" dirty="0" err="1" smtClean="0"/>
              <a:t>aaS</a:t>
            </a:r>
            <a:endParaRPr lang="fr-FR" sz="600" dirty="0"/>
          </a:p>
        </p:txBody>
      </p:sp>
      <p:sp>
        <p:nvSpPr>
          <p:cNvPr id="216" name="Rectangle à coins arrondis 215"/>
          <p:cNvSpPr/>
          <p:nvPr/>
        </p:nvSpPr>
        <p:spPr>
          <a:xfrm>
            <a:off x="11785340" y="4306375"/>
            <a:ext cx="177703" cy="130262"/>
          </a:xfrm>
          <a:prstGeom prst="roundRect">
            <a:avLst>
              <a:gd name="adj" fmla="val 2763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" dirty="0" err="1" smtClean="0"/>
              <a:t>aaS</a:t>
            </a:r>
            <a:endParaRPr lang="fr-FR" sz="600" dirty="0"/>
          </a:p>
        </p:txBody>
      </p:sp>
      <p:sp>
        <p:nvSpPr>
          <p:cNvPr id="174" name="Ellipse 173"/>
          <p:cNvSpPr/>
          <p:nvPr/>
        </p:nvSpPr>
        <p:spPr>
          <a:xfrm>
            <a:off x="4537816" y="5503594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175" name="Ellipse 174"/>
          <p:cNvSpPr/>
          <p:nvPr/>
        </p:nvSpPr>
        <p:spPr>
          <a:xfrm>
            <a:off x="4466581" y="3430557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183" name="Ellipse 182"/>
          <p:cNvSpPr/>
          <p:nvPr/>
        </p:nvSpPr>
        <p:spPr>
          <a:xfrm>
            <a:off x="3317759" y="3470736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184" name="Ellipse 183"/>
          <p:cNvSpPr/>
          <p:nvPr/>
        </p:nvSpPr>
        <p:spPr>
          <a:xfrm>
            <a:off x="5007383" y="2443450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185" name="Ellipse 184"/>
          <p:cNvSpPr/>
          <p:nvPr/>
        </p:nvSpPr>
        <p:spPr>
          <a:xfrm>
            <a:off x="3933469" y="2356848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190" name="Ellipse 189"/>
          <p:cNvSpPr/>
          <p:nvPr/>
        </p:nvSpPr>
        <p:spPr>
          <a:xfrm>
            <a:off x="6184475" y="2346383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192" name="Ellipse 191"/>
          <p:cNvSpPr/>
          <p:nvPr/>
        </p:nvSpPr>
        <p:spPr>
          <a:xfrm>
            <a:off x="4148082" y="1807487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194" name="Ellipse 193"/>
          <p:cNvSpPr/>
          <p:nvPr/>
        </p:nvSpPr>
        <p:spPr>
          <a:xfrm>
            <a:off x="5210780" y="1945723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198" name="Ellipse 197"/>
          <p:cNvSpPr/>
          <p:nvPr/>
        </p:nvSpPr>
        <p:spPr>
          <a:xfrm>
            <a:off x="2757014" y="2349229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05" name="Ellipse 204"/>
          <p:cNvSpPr/>
          <p:nvPr/>
        </p:nvSpPr>
        <p:spPr>
          <a:xfrm>
            <a:off x="2734190" y="1785241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06" name="Ellipse 205"/>
          <p:cNvSpPr/>
          <p:nvPr/>
        </p:nvSpPr>
        <p:spPr>
          <a:xfrm>
            <a:off x="3402552" y="659463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12" name="Ellipse 211"/>
          <p:cNvSpPr/>
          <p:nvPr/>
        </p:nvSpPr>
        <p:spPr>
          <a:xfrm>
            <a:off x="8778099" y="759014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22" name="Ellipse 221"/>
          <p:cNvSpPr/>
          <p:nvPr/>
        </p:nvSpPr>
        <p:spPr>
          <a:xfrm>
            <a:off x="10024120" y="548851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23" name="Ellipse 222"/>
          <p:cNvSpPr/>
          <p:nvPr/>
        </p:nvSpPr>
        <p:spPr>
          <a:xfrm>
            <a:off x="8084862" y="4271013"/>
            <a:ext cx="146050" cy="15159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/>
              <a:t>n</a:t>
            </a:r>
          </a:p>
        </p:txBody>
      </p:sp>
      <p:sp>
        <p:nvSpPr>
          <p:cNvPr id="224" name="Ellipse 223"/>
          <p:cNvSpPr/>
          <p:nvPr/>
        </p:nvSpPr>
        <p:spPr>
          <a:xfrm>
            <a:off x="10741085" y="3392670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25" name="Ellipse 224"/>
          <p:cNvSpPr/>
          <p:nvPr/>
        </p:nvSpPr>
        <p:spPr>
          <a:xfrm>
            <a:off x="8616259" y="3779136"/>
            <a:ext cx="146050" cy="15159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/>
              <a:t>n</a:t>
            </a:r>
          </a:p>
        </p:txBody>
      </p:sp>
      <p:sp>
        <p:nvSpPr>
          <p:cNvPr id="227" name="Ellipse 226"/>
          <p:cNvSpPr/>
          <p:nvPr/>
        </p:nvSpPr>
        <p:spPr>
          <a:xfrm>
            <a:off x="10260585" y="2913258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29" name="Ellipse 228"/>
          <p:cNvSpPr/>
          <p:nvPr/>
        </p:nvSpPr>
        <p:spPr>
          <a:xfrm>
            <a:off x="10425732" y="3908013"/>
            <a:ext cx="146050" cy="15159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/>
              <a:t>n</a:t>
            </a:r>
          </a:p>
        </p:txBody>
      </p:sp>
      <p:sp>
        <p:nvSpPr>
          <p:cNvPr id="234" name="ZoneTexte 233"/>
          <p:cNvSpPr txBox="1"/>
          <p:nvPr/>
        </p:nvSpPr>
        <p:spPr>
          <a:xfrm>
            <a:off x="10809821" y="1876197"/>
            <a:ext cx="11789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Operated by the domino’s providers</a:t>
            </a:r>
          </a:p>
          <a:p>
            <a:endParaRPr lang="en-US" sz="1000" dirty="0"/>
          </a:p>
          <a:p>
            <a:r>
              <a:rPr lang="en-US" sz="1000" i="1" dirty="0" smtClean="0"/>
              <a:t>Maintenance contracts (L3)</a:t>
            </a:r>
            <a:endParaRPr lang="en-US" sz="1000" i="1" dirty="0"/>
          </a:p>
        </p:txBody>
      </p:sp>
      <p:sp>
        <p:nvSpPr>
          <p:cNvPr id="238" name="Ellipse 237"/>
          <p:cNvSpPr/>
          <p:nvPr/>
        </p:nvSpPr>
        <p:spPr>
          <a:xfrm>
            <a:off x="7280456" y="5018002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42" name="Ellipse 241"/>
          <p:cNvSpPr/>
          <p:nvPr/>
        </p:nvSpPr>
        <p:spPr>
          <a:xfrm>
            <a:off x="7295467" y="5482496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43" name="Ellipse 242"/>
          <p:cNvSpPr/>
          <p:nvPr/>
        </p:nvSpPr>
        <p:spPr>
          <a:xfrm>
            <a:off x="8552834" y="5286565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46" name="Ellipse 245"/>
          <p:cNvSpPr/>
          <p:nvPr/>
        </p:nvSpPr>
        <p:spPr>
          <a:xfrm>
            <a:off x="9769875" y="5092395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47" name="Ellipse 246"/>
          <p:cNvSpPr/>
          <p:nvPr/>
        </p:nvSpPr>
        <p:spPr>
          <a:xfrm>
            <a:off x="9764229" y="5695882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51" name="Ellipse 250"/>
          <p:cNvSpPr/>
          <p:nvPr/>
        </p:nvSpPr>
        <p:spPr>
          <a:xfrm>
            <a:off x="6050979" y="5711613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pic>
        <p:nvPicPr>
          <p:cNvPr id="255" name="Image 2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28589" y="1919368"/>
            <a:ext cx="356092" cy="343706"/>
          </a:xfrm>
          <a:prstGeom prst="rect">
            <a:avLst/>
          </a:prstGeom>
        </p:spPr>
      </p:pic>
      <p:pic>
        <p:nvPicPr>
          <p:cNvPr id="256" name="Image 2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5469" y="2129561"/>
            <a:ext cx="297427" cy="361818"/>
          </a:xfrm>
          <a:prstGeom prst="rect">
            <a:avLst/>
          </a:prstGeom>
        </p:spPr>
      </p:pic>
      <p:pic>
        <p:nvPicPr>
          <p:cNvPr id="257" name="Image 2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5263" y="6307774"/>
            <a:ext cx="297427" cy="361818"/>
          </a:xfrm>
          <a:prstGeom prst="rect">
            <a:avLst/>
          </a:prstGeom>
        </p:spPr>
      </p:pic>
      <p:sp>
        <p:nvSpPr>
          <p:cNvPr id="187" name="Rectangle 186"/>
          <p:cNvSpPr/>
          <p:nvPr/>
        </p:nvSpPr>
        <p:spPr>
          <a:xfrm>
            <a:off x="7018644" y="2336368"/>
            <a:ext cx="166599" cy="1502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HR</a:t>
            </a:r>
          </a:p>
        </p:txBody>
      </p:sp>
      <p:sp>
        <p:nvSpPr>
          <p:cNvPr id="188" name="Rectangle à coins arrondis 187"/>
          <p:cNvSpPr/>
          <p:nvPr/>
        </p:nvSpPr>
        <p:spPr>
          <a:xfrm>
            <a:off x="6445129" y="1869601"/>
            <a:ext cx="893088" cy="3596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 smtClean="0"/>
              <a:t>Flight Dynamics Service</a:t>
            </a:r>
            <a:endParaRPr lang="fr-FR" sz="800" dirty="0"/>
          </a:p>
        </p:txBody>
      </p:sp>
      <p:sp>
        <p:nvSpPr>
          <p:cNvPr id="217" name="Ellipse 216"/>
          <p:cNvSpPr/>
          <p:nvPr/>
        </p:nvSpPr>
        <p:spPr>
          <a:xfrm>
            <a:off x="6386823" y="1800424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18" name="Rectangle 217"/>
          <p:cNvSpPr/>
          <p:nvPr/>
        </p:nvSpPr>
        <p:spPr>
          <a:xfrm>
            <a:off x="7214885" y="1824620"/>
            <a:ext cx="172077" cy="1438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VHR</a:t>
            </a:r>
          </a:p>
        </p:txBody>
      </p:sp>
      <p:sp>
        <p:nvSpPr>
          <p:cNvPr id="219" name="Ellipse 218"/>
          <p:cNvSpPr/>
          <p:nvPr/>
        </p:nvSpPr>
        <p:spPr>
          <a:xfrm>
            <a:off x="7975696" y="3205398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21" name="Ellipse 220"/>
          <p:cNvSpPr/>
          <p:nvPr/>
        </p:nvSpPr>
        <p:spPr>
          <a:xfrm>
            <a:off x="9057325" y="3203808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28" name="Ellipse 227"/>
          <p:cNvSpPr/>
          <p:nvPr/>
        </p:nvSpPr>
        <p:spPr>
          <a:xfrm>
            <a:off x="8328639" y="3714065"/>
            <a:ext cx="283132" cy="277175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?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31" name="Organigramme : Jonction de sommaire 230"/>
          <p:cNvSpPr/>
          <p:nvPr/>
        </p:nvSpPr>
        <p:spPr>
          <a:xfrm>
            <a:off x="6055924" y="6055126"/>
            <a:ext cx="127350" cy="123238"/>
          </a:xfrm>
          <a:prstGeom prst="flowChartSummingJunct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36" name="Organigramme : Jonction de sommaire 235"/>
          <p:cNvSpPr/>
          <p:nvPr/>
        </p:nvSpPr>
        <p:spPr>
          <a:xfrm>
            <a:off x="8110685" y="4574752"/>
            <a:ext cx="127350" cy="123238"/>
          </a:xfrm>
          <a:prstGeom prst="flowChartSummingJunct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52" name="Organigramme : Jonction de sommaire 251"/>
          <p:cNvSpPr/>
          <p:nvPr/>
        </p:nvSpPr>
        <p:spPr>
          <a:xfrm>
            <a:off x="8609045" y="4117166"/>
            <a:ext cx="127350" cy="123238"/>
          </a:xfrm>
          <a:prstGeom prst="flowChartSummingJunct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54" name="Organigramme : Jonction de sommaire 253"/>
          <p:cNvSpPr/>
          <p:nvPr/>
        </p:nvSpPr>
        <p:spPr>
          <a:xfrm>
            <a:off x="10442479" y="4314288"/>
            <a:ext cx="127350" cy="123238"/>
          </a:xfrm>
          <a:prstGeom prst="flowChartSummingJunct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59" name="Organigramme : Jonction de sommaire 258"/>
          <p:cNvSpPr/>
          <p:nvPr/>
        </p:nvSpPr>
        <p:spPr>
          <a:xfrm>
            <a:off x="7313187" y="5821638"/>
            <a:ext cx="127350" cy="123238"/>
          </a:xfrm>
          <a:prstGeom prst="flowChartSummingJunct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60" name="ZoneTexte 259"/>
          <p:cNvSpPr txBox="1"/>
          <p:nvPr/>
        </p:nvSpPr>
        <p:spPr>
          <a:xfrm>
            <a:off x="14817" y="4784328"/>
            <a:ext cx="2599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solidFill>
                  <a:srgbClr val="0070C0"/>
                </a:solidFill>
              </a:rPr>
              <a:t>Domino’s optionality</a:t>
            </a:r>
          </a:p>
          <a:p>
            <a:r>
              <a:rPr lang="en-US" sz="1200" dirty="0" smtClean="0"/>
              <a:t>      = The dominoes’ functionalities are not mandatory, depending on the needs</a:t>
            </a:r>
          </a:p>
        </p:txBody>
      </p:sp>
      <p:sp>
        <p:nvSpPr>
          <p:cNvPr id="262" name="Organigramme : Jonction de sommaire 261"/>
          <p:cNvSpPr/>
          <p:nvPr/>
        </p:nvSpPr>
        <p:spPr>
          <a:xfrm>
            <a:off x="118694" y="5042278"/>
            <a:ext cx="127350" cy="123238"/>
          </a:xfrm>
          <a:prstGeom prst="flowChartSummingJunct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37" name="Ellipse 236"/>
          <p:cNvSpPr/>
          <p:nvPr/>
        </p:nvSpPr>
        <p:spPr>
          <a:xfrm>
            <a:off x="2963035" y="5051822"/>
            <a:ext cx="146050" cy="15159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1</a:t>
            </a:r>
            <a:endParaRPr lang="fr-FR" sz="600" dirty="0"/>
          </a:p>
        </p:txBody>
      </p:sp>
      <p:sp>
        <p:nvSpPr>
          <p:cNvPr id="239" name="Rectangle 238"/>
          <p:cNvSpPr/>
          <p:nvPr/>
        </p:nvSpPr>
        <p:spPr>
          <a:xfrm>
            <a:off x="3818175" y="5079468"/>
            <a:ext cx="180377" cy="12835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EXT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83713" y="2429669"/>
            <a:ext cx="180377" cy="12835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600" dirty="0" smtClean="0"/>
              <a:t>EXT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1333889" y="6596390"/>
            <a:ext cx="8707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100" dirty="0" smtClean="0"/>
              <a:t>16/02/2023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84943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1333" y="1836913"/>
            <a:ext cx="8720667" cy="4248981"/>
          </a:xfrm>
          <a:prstGeom prst="rect">
            <a:avLst/>
          </a:prstGeom>
        </p:spPr>
      </p:pic>
      <p:sp>
        <p:nvSpPr>
          <p:cNvPr id="26" name="Google Shape;364;p19"/>
          <p:cNvSpPr txBox="1">
            <a:spLocks noGrp="1"/>
          </p:cNvSpPr>
          <p:nvPr>
            <p:ph type="title"/>
          </p:nvPr>
        </p:nvSpPr>
        <p:spPr>
          <a:xfrm>
            <a:off x="435306" y="627982"/>
            <a:ext cx="6765891" cy="7869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188" tIns="45581" rIns="91188" bIns="45581" rtlCol="0" anchor="t" anchorCtr="0">
            <a:noAutofit/>
          </a:bodyPr>
          <a:lstStyle/>
          <a:p>
            <a:r>
              <a:rPr lang="en-US" dirty="0" smtClean="0"/>
              <a:t>Domino-X Ground Segment overview</a:t>
            </a:r>
            <a:br>
              <a:rPr lang="en-US" dirty="0" smtClean="0"/>
            </a:br>
            <a:r>
              <a:rPr lang="en-US" sz="1995" b="1" dirty="0">
                <a:solidFill>
                  <a:srgbClr val="0070C0"/>
                </a:solidFill>
              </a:rPr>
              <a:t>&gt; Focus on Federation chain</a:t>
            </a:r>
            <a:r>
              <a:rPr lang="en-US" sz="1995" dirty="0">
                <a:solidFill>
                  <a:schemeClr val="tx1"/>
                </a:solidFill>
              </a:rPr>
              <a:t/>
            </a:r>
            <a:br>
              <a:rPr lang="en-US" sz="1995" dirty="0">
                <a:solidFill>
                  <a:schemeClr val="tx1"/>
                </a:solidFill>
              </a:rPr>
            </a:br>
            <a:endParaRPr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6038" y="1836913"/>
            <a:ext cx="3866508" cy="1900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/>
              <a:t>Central role of the </a:t>
            </a:r>
            <a:r>
              <a:rPr lang="en-US" sz="1600" b="1" dirty="0" smtClean="0"/>
              <a:t>[Federation Service]</a:t>
            </a:r>
            <a:endParaRPr lang="en-US" sz="1600" b="1" dirty="0"/>
          </a:p>
          <a:p>
            <a:pPr marL="285007" indent="-285007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User requests management</a:t>
            </a:r>
          </a:p>
          <a:p>
            <a:pPr marL="285007" indent="-285007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Services discovering of other dominoes</a:t>
            </a:r>
          </a:p>
          <a:p>
            <a:pPr marL="285007" indent="-285007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err="1"/>
              <a:t>Organisation</a:t>
            </a:r>
            <a:r>
              <a:rPr lang="en-US" sz="1600" dirty="0"/>
              <a:t> of production workflows</a:t>
            </a:r>
          </a:p>
          <a:p>
            <a:pPr marL="285007" indent="-285007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Local and </a:t>
            </a:r>
            <a:r>
              <a:rPr lang="en-US" sz="1600" dirty="0"/>
              <a:t>external systems </a:t>
            </a:r>
            <a:r>
              <a:rPr lang="en-US" sz="1600" dirty="0" err="1"/>
              <a:t>optimisation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6101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1312</Words>
  <Application>Microsoft Office PowerPoint</Application>
  <PresentationFormat>Grand écran</PresentationFormat>
  <Paragraphs>356</Paragraphs>
  <Slides>12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Malgun Gothic Semilight</vt:lpstr>
      <vt:lpstr>Arial</vt:lpstr>
      <vt:lpstr>Calibri</vt:lpstr>
      <vt:lpstr>Calibri Light</vt:lpstr>
      <vt:lpstr>Courier New</vt:lpstr>
      <vt:lpstr>Noto Sans Symbols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Domino-X Ground Segment overview &gt; Focus on Federation chain </vt:lpstr>
      <vt:lpstr>Domino-X Ground Segment overview &gt; Focus on Mission &amp; Control chains </vt:lpstr>
      <vt:lpstr>Domino-X Ground Segment overview &gt; Focus on Image chain</vt:lpstr>
      <vt:lpstr>Domino-X Ground Segment overview &gt; Focus on Data Management           &gt; Focus on Monitoring </vt:lpstr>
    </vt:vector>
  </TitlesOfParts>
  <Company>Airbus Defence and Space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Mayer, Nicolas [FR]</dc:creator>
  <cp:lastModifiedBy>Mayer, Nicolas [FR]</cp:lastModifiedBy>
  <cp:revision>144</cp:revision>
  <dcterms:created xsi:type="dcterms:W3CDTF">2022-06-28T19:29:56Z</dcterms:created>
  <dcterms:modified xsi:type="dcterms:W3CDTF">2023-02-17T14:00:52Z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ef03235e-c041-4c1d-b762-2f83a7f6e24a</vt:lpwstr>
  </property>
  <property fmtid="{D5CDD505-2E9C-101B-9397-08002B2CF9AE}" pid="3" name="LABEL">
    <vt:lpwstr>S</vt:lpwstr>
  </property>
  <property fmtid="{D5CDD505-2E9C-101B-9397-08002B2CF9AE}" pid="4" name="L1">
    <vt:lpwstr>C-ALL</vt:lpwstr>
  </property>
  <property fmtid="{D5CDD505-2E9C-101B-9397-08002B2CF9AE}" pid="5" name="L2">
    <vt:lpwstr>C-CS</vt:lpwstr>
  </property>
  <property fmtid="{D5CDD505-2E9C-101B-9397-08002B2CF9AE}" pid="6" name="L3">
    <vt:lpwstr>C-AD-AMB</vt:lpwstr>
  </property>
  <property fmtid="{D5CDD505-2E9C-101B-9397-08002B2CF9AE}" pid="7" name="CCAV">
    <vt:lpwstr/>
  </property>
  <property fmtid="{D5CDD505-2E9C-101B-9397-08002B2CF9AE}" pid="8" name="Visual">
    <vt:lpwstr>0</vt:lpwstr>
  </property>
</Properties>
</file>